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7"/>
    <p:sldMasterId id="2147483660" r:id="rId8"/>
    <p:sldMasterId id="2147483672" r:id="rId9"/>
  </p:sldMasterIdLst>
  <p:notesMasterIdLst>
    <p:notesMasterId r:id="rId23"/>
  </p:notesMasterIdLst>
  <p:sldIdLst>
    <p:sldId id="257" r:id="rId10"/>
    <p:sldId id="373" r:id="rId11"/>
    <p:sldId id="381" r:id="rId12"/>
    <p:sldId id="374" r:id="rId13"/>
    <p:sldId id="379" r:id="rId14"/>
    <p:sldId id="378" r:id="rId15"/>
    <p:sldId id="380" r:id="rId16"/>
    <p:sldId id="383" r:id="rId17"/>
    <p:sldId id="384" r:id="rId18"/>
    <p:sldId id="385" r:id="rId19"/>
    <p:sldId id="386" r:id="rId20"/>
    <p:sldId id="387" r:id="rId21"/>
    <p:sldId id="388" r:id="rId22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838" autoAdjust="0"/>
    <p:restoredTop sz="94629" autoAdjust="0"/>
  </p:normalViewPr>
  <p:slideViewPr>
    <p:cSldViewPr>
      <p:cViewPr varScale="1">
        <p:scale>
          <a:sx n="70" d="100"/>
          <a:sy n="70" d="100"/>
        </p:scale>
        <p:origin x="924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2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1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slide" Target="slides/slide2.xml"/><Relationship Id="rId24" Type="http://schemas.openxmlformats.org/officeDocument/2006/relationships/presProps" Target="presProps.xml"/><Relationship Id="rId5" Type="http://schemas.openxmlformats.org/officeDocument/2006/relationships/customXml" Target="../customXml/item5.xml"/><Relationship Id="rId15" Type="http://schemas.openxmlformats.org/officeDocument/2006/relationships/slide" Target="slides/slide6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3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tableStyles" Target="tableStyles.xml"/><Relationship Id="rId35" Type="http://schemas.microsoft.com/office/2015/10/relationships/revisionInfo" Target="revisionInfo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63A7D31-B364-41C4-9119-AA071E8B51D5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FBA1C91C-A883-42E9-AACF-724EB14E8A15}">
      <dgm:prSet phldrT="[Texto]"/>
      <dgm:spPr/>
      <dgm:t>
        <a:bodyPr/>
        <a:lstStyle/>
        <a:p>
          <a:r>
            <a:rPr lang="es-EC" dirty="0" smtClean="0">
              <a:solidFill>
                <a:schemeClr val="tx2">
                  <a:lumMod val="75000"/>
                </a:schemeClr>
              </a:solidFill>
            </a:rPr>
            <a:t>Consulta y Participación</a:t>
          </a:r>
          <a:endParaRPr lang="es-EC" dirty="0">
            <a:solidFill>
              <a:schemeClr val="tx2">
                <a:lumMod val="75000"/>
              </a:schemeClr>
            </a:solidFill>
          </a:endParaRPr>
        </a:p>
      </dgm:t>
    </dgm:pt>
    <dgm:pt modelId="{E340B735-1718-4576-8B5F-05607D72A1A7}" type="parTrans" cxnId="{F1B05C76-F210-4094-A26F-F3B65B096A17}">
      <dgm:prSet/>
      <dgm:spPr/>
      <dgm:t>
        <a:bodyPr/>
        <a:lstStyle/>
        <a:p>
          <a:endParaRPr lang="es-EC">
            <a:solidFill>
              <a:schemeClr val="tx2">
                <a:lumMod val="75000"/>
              </a:schemeClr>
            </a:solidFill>
          </a:endParaRPr>
        </a:p>
      </dgm:t>
    </dgm:pt>
    <dgm:pt modelId="{66F3762F-8D94-4F32-AE25-6002423A0ED8}" type="sibTrans" cxnId="{F1B05C76-F210-4094-A26F-F3B65B096A17}">
      <dgm:prSet/>
      <dgm:spPr/>
      <dgm:t>
        <a:bodyPr/>
        <a:lstStyle/>
        <a:p>
          <a:endParaRPr lang="es-EC">
            <a:solidFill>
              <a:schemeClr val="tx2">
                <a:lumMod val="75000"/>
              </a:schemeClr>
            </a:solidFill>
          </a:endParaRPr>
        </a:p>
      </dgm:t>
    </dgm:pt>
    <dgm:pt modelId="{0D9C6358-9C77-42FF-BDDC-8DAFC2E2AD24}">
      <dgm:prSet phldrT="[Texto]"/>
      <dgm:spPr/>
      <dgm:t>
        <a:bodyPr/>
        <a:lstStyle/>
        <a:p>
          <a:r>
            <a:rPr lang="es-EC" dirty="0" smtClean="0">
              <a:solidFill>
                <a:schemeClr val="tx2">
                  <a:lumMod val="75000"/>
                </a:schemeClr>
              </a:solidFill>
            </a:rPr>
            <a:t>Riesgo y Riesgo SSO (transversal)</a:t>
          </a:r>
          <a:endParaRPr lang="es-EC" dirty="0">
            <a:solidFill>
              <a:schemeClr val="tx2">
                <a:lumMod val="75000"/>
              </a:schemeClr>
            </a:solidFill>
          </a:endParaRPr>
        </a:p>
      </dgm:t>
    </dgm:pt>
    <dgm:pt modelId="{973DF0C9-6FE2-460D-9D8F-B67141C15F23}" type="parTrans" cxnId="{0B7D049B-E635-4886-8B54-52081606D771}">
      <dgm:prSet/>
      <dgm:spPr/>
      <dgm:t>
        <a:bodyPr/>
        <a:lstStyle/>
        <a:p>
          <a:endParaRPr lang="es-EC">
            <a:solidFill>
              <a:schemeClr val="tx2">
                <a:lumMod val="75000"/>
              </a:schemeClr>
            </a:solidFill>
          </a:endParaRPr>
        </a:p>
      </dgm:t>
    </dgm:pt>
    <dgm:pt modelId="{B5C58F77-7ED2-405D-BC66-51C8BE05E590}" type="sibTrans" cxnId="{0B7D049B-E635-4886-8B54-52081606D771}">
      <dgm:prSet/>
      <dgm:spPr/>
      <dgm:t>
        <a:bodyPr/>
        <a:lstStyle/>
        <a:p>
          <a:endParaRPr lang="es-EC">
            <a:solidFill>
              <a:schemeClr val="tx2">
                <a:lumMod val="75000"/>
              </a:schemeClr>
            </a:solidFill>
          </a:endParaRPr>
        </a:p>
      </dgm:t>
    </dgm:pt>
    <dgm:pt modelId="{7C605FBD-F1F0-4D5C-8088-F669BE4BA37F}">
      <dgm:prSet phldrT="[Texto]"/>
      <dgm:spPr/>
      <dgm:t>
        <a:bodyPr/>
        <a:lstStyle/>
        <a:p>
          <a:r>
            <a:rPr lang="es-EC" dirty="0" smtClean="0">
              <a:solidFill>
                <a:schemeClr val="tx2">
                  <a:lumMod val="75000"/>
                </a:schemeClr>
              </a:solidFill>
            </a:rPr>
            <a:t>Mejora no basada en AC</a:t>
          </a:r>
          <a:endParaRPr lang="es-EC" dirty="0">
            <a:solidFill>
              <a:schemeClr val="tx2">
                <a:lumMod val="75000"/>
              </a:schemeClr>
            </a:solidFill>
          </a:endParaRPr>
        </a:p>
      </dgm:t>
    </dgm:pt>
    <dgm:pt modelId="{6702B2B9-E72A-483C-ADD8-627DC1F9B607}" type="parTrans" cxnId="{BBCFAB9C-8191-4C4D-8A9B-8798C53694A8}">
      <dgm:prSet/>
      <dgm:spPr/>
      <dgm:t>
        <a:bodyPr/>
        <a:lstStyle/>
        <a:p>
          <a:endParaRPr lang="es-EC">
            <a:solidFill>
              <a:schemeClr val="tx2">
                <a:lumMod val="75000"/>
              </a:schemeClr>
            </a:solidFill>
          </a:endParaRPr>
        </a:p>
      </dgm:t>
    </dgm:pt>
    <dgm:pt modelId="{FF7DF298-88B5-4593-B7B1-11DFD2FA30B1}" type="sibTrans" cxnId="{BBCFAB9C-8191-4C4D-8A9B-8798C53694A8}">
      <dgm:prSet/>
      <dgm:spPr/>
      <dgm:t>
        <a:bodyPr/>
        <a:lstStyle/>
        <a:p>
          <a:endParaRPr lang="es-EC">
            <a:solidFill>
              <a:schemeClr val="tx2">
                <a:lumMod val="75000"/>
              </a:schemeClr>
            </a:solidFill>
          </a:endParaRPr>
        </a:p>
      </dgm:t>
    </dgm:pt>
    <dgm:pt modelId="{FBC45F94-1B9A-4D67-BC17-F35ECE35EFF7}">
      <dgm:prSet phldrT="[Texto]"/>
      <dgm:spPr/>
      <dgm:t>
        <a:bodyPr/>
        <a:lstStyle/>
        <a:p>
          <a:r>
            <a:rPr lang="es-EC" dirty="0" smtClean="0">
              <a:solidFill>
                <a:schemeClr val="tx2">
                  <a:lumMod val="75000"/>
                </a:schemeClr>
              </a:solidFill>
            </a:rPr>
            <a:t>Alcance ya no de sitio</a:t>
          </a:r>
          <a:endParaRPr lang="es-EC" dirty="0">
            <a:solidFill>
              <a:schemeClr val="tx2">
                <a:lumMod val="75000"/>
              </a:schemeClr>
            </a:solidFill>
          </a:endParaRPr>
        </a:p>
      </dgm:t>
    </dgm:pt>
    <dgm:pt modelId="{AD5C3D69-9E86-4B28-B675-E7A3EA4C11FD}" type="parTrans" cxnId="{AB3CD838-90C5-4694-98DE-4288DB38D6A5}">
      <dgm:prSet/>
      <dgm:spPr/>
      <dgm:t>
        <a:bodyPr/>
        <a:lstStyle/>
        <a:p>
          <a:endParaRPr lang="es-EC">
            <a:solidFill>
              <a:schemeClr val="tx2">
                <a:lumMod val="75000"/>
              </a:schemeClr>
            </a:solidFill>
          </a:endParaRPr>
        </a:p>
      </dgm:t>
    </dgm:pt>
    <dgm:pt modelId="{843824A8-01DB-4319-B305-AEC3641E1F72}" type="sibTrans" cxnId="{AB3CD838-90C5-4694-98DE-4288DB38D6A5}">
      <dgm:prSet/>
      <dgm:spPr/>
      <dgm:t>
        <a:bodyPr/>
        <a:lstStyle/>
        <a:p>
          <a:endParaRPr lang="es-EC">
            <a:solidFill>
              <a:schemeClr val="tx2">
                <a:lumMod val="75000"/>
              </a:schemeClr>
            </a:solidFill>
          </a:endParaRPr>
        </a:p>
      </dgm:t>
    </dgm:pt>
    <dgm:pt modelId="{56C87E80-9568-43BE-952E-915A4710B0AB}" type="pres">
      <dgm:prSet presAssocID="{163A7D31-B364-41C4-9119-AA071E8B51D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57514E2F-BF0A-45B5-9704-7179C63F8E79}" type="pres">
      <dgm:prSet presAssocID="{FBA1C91C-A883-42E9-AACF-724EB14E8A15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7B34817-C6E7-4AC6-BD06-E200A812847B}" type="pres">
      <dgm:prSet presAssocID="{66F3762F-8D94-4F32-AE25-6002423A0ED8}" presName="sibTrans" presStyleCnt="0"/>
      <dgm:spPr/>
    </dgm:pt>
    <dgm:pt modelId="{AC51C435-596B-4B8E-8664-97520A01C6F2}" type="pres">
      <dgm:prSet presAssocID="{0D9C6358-9C77-42FF-BDDC-8DAFC2E2AD24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83719BB-E280-4BD0-8A16-5D4F4B631E1B}" type="pres">
      <dgm:prSet presAssocID="{B5C58F77-7ED2-405D-BC66-51C8BE05E590}" presName="sibTrans" presStyleCnt="0"/>
      <dgm:spPr/>
    </dgm:pt>
    <dgm:pt modelId="{747877F2-CB36-4D4D-8292-26C4409F7BBF}" type="pres">
      <dgm:prSet presAssocID="{7C605FBD-F1F0-4D5C-8088-F669BE4BA37F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FF1B389-4ECD-420E-99B9-C80D8186BF76}" type="pres">
      <dgm:prSet presAssocID="{FF7DF298-88B5-4593-B7B1-11DFD2FA30B1}" presName="sibTrans" presStyleCnt="0"/>
      <dgm:spPr/>
    </dgm:pt>
    <dgm:pt modelId="{DBFF57D3-AE23-4230-A4BE-3EDF73F452B0}" type="pres">
      <dgm:prSet presAssocID="{FBC45F94-1B9A-4D67-BC17-F35ECE35EFF7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0B7D049B-E635-4886-8B54-52081606D771}" srcId="{163A7D31-B364-41C4-9119-AA071E8B51D5}" destId="{0D9C6358-9C77-42FF-BDDC-8DAFC2E2AD24}" srcOrd="1" destOrd="0" parTransId="{973DF0C9-6FE2-460D-9D8F-B67141C15F23}" sibTransId="{B5C58F77-7ED2-405D-BC66-51C8BE05E590}"/>
    <dgm:cxn modelId="{F1B05C76-F210-4094-A26F-F3B65B096A17}" srcId="{163A7D31-B364-41C4-9119-AA071E8B51D5}" destId="{FBA1C91C-A883-42E9-AACF-724EB14E8A15}" srcOrd="0" destOrd="0" parTransId="{E340B735-1718-4576-8B5F-05607D72A1A7}" sibTransId="{66F3762F-8D94-4F32-AE25-6002423A0ED8}"/>
    <dgm:cxn modelId="{AB3CD838-90C5-4694-98DE-4288DB38D6A5}" srcId="{163A7D31-B364-41C4-9119-AA071E8B51D5}" destId="{FBC45F94-1B9A-4D67-BC17-F35ECE35EFF7}" srcOrd="3" destOrd="0" parTransId="{AD5C3D69-9E86-4B28-B675-E7A3EA4C11FD}" sibTransId="{843824A8-01DB-4319-B305-AEC3641E1F72}"/>
    <dgm:cxn modelId="{BBCFAB9C-8191-4C4D-8A9B-8798C53694A8}" srcId="{163A7D31-B364-41C4-9119-AA071E8B51D5}" destId="{7C605FBD-F1F0-4D5C-8088-F669BE4BA37F}" srcOrd="2" destOrd="0" parTransId="{6702B2B9-E72A-483C-ADD8-627DC1F9B607}" sibTransId="{FF7DF298-88B5-4593-B7B1-11DFD2FA30B1}"/>
    <dgm:cxn modelId="{29345F66-82DC-4E9A-BC3F-49315A831BA4}" type="presOf" srcId="{7C605FBD-F1F0-4D5C-8088-F669BE4BA37F}" destId="{747877F2-CB36-4D4D-8292-26C4409F7BBF}" srcOrd="0" destOrd="0" presId="urn:microsoft.com/office/officeart/2005/8/layout/default"/>
    <dgm:cxn modelId="{00152730-7163-467B-B88F-BDA2BA2D1376}" type="presOf" srcId="{163A7D31-B364-41C4-9119-AA071E8B51D5}" destId="{56C87E80-9568-43BE-952E-915A4710B0AB}" srcOrd="0" destOrd="0" presId="urn:microsoft.com/office/officeart/2005/8/layout/default"/>
    <dgm:cxn modelId="{09880CC0-521A-4B2E-A202-60CD3DF93B87}" type="presOf" srcId="{FBA1C91C-A883-42E9-AACF-724EB14E8A15}" destId="{57514E2F-BF0A-45B5-9704-7179C63F8E79}" srcOrd="0" destOrd="0" presId="urn:microsoft.com/office/officeart/2005/8/layout/default"/>
    <dgm:cxn modelId="{16943573-589C-4A67-B5C5-F35A467E3390}" type="presOf" srcId="{0D9C6358-9C77-42FF-BDDC-8DAFC2E2AD24}" destId="{AC51C435-596B-4B8E-8664-97520A01C6F2}" srcOrd="0" destOrd="0" presId="urn:microsoft.com/office/officeart/2005/8/layout/default"/>
    <dgm:cxn modelId="{71320C79-2E44-4848-B64B-26BE7AA90955}" type="presOf" srcId="{FBC45F94-1B9A-4D67-BC17-F35ECE35EFF7}" destId="{DBFF57D3-AE23-4230-A4BE-3EDF73F452B0}" srcOrd="0" destOrd="0" presId="urn:microsoft.com/office/officeart/2005/8/layout/default"/>
    <dgm:cxn modelId="{40A88614-4914-4CD3-B7B9-AB701AA7D1BA}" type="presParOf" srcId="{56C87E80-9568-43BE-952E-915A4710B0AB}" destId="{57514E2F-BF0A-45B5-9704-7179C63F8E79}" srcOrd="0" destOrd="0" presId="urn:microsoft.com/office/officeart/2005/8/layout/default"/>
    <dgm:cxn modelId="{7D59B86C-3F80-42FA-AA7F-21DF9B5E9BB4}" type="presParOf" srcId="{56C87E80-9568-43BE-952E-915A4710B0AB}" destId="{F7B34817-C6E7-4AC6-BD06-E200A812847B}" srcOrd="1" destOrd="0" presId="urn:microsoft.com/office/officeart/2005/8/layout/default"/>
    <dgm:cxn modelId="{E641CA27-3C0A-4894-940B-46E640EE91FD}" type="presParOf" srcId="{56C87E80-9568-43BE-952E-915A4710B0AB}" destId="{AC51C435-596B-4B8E-8664-97520A01C6F2}" srcOrd="2" destOrd="0" presId="urn:microsoft.com/office/officeart/2005/8/layout/default"/>
    <dgm:cxn modelId="{151C9145-5606-4C9E-B5CE-90DD1597247B}" type="presParOf" srcId="{56C87E80-9568-43BE-952E-915A4710B0AB}" destId="{F83719BB-E280-4BD0-8A16-5D4F4B631E1B}" srcOrd="3" destOrd="0" presId="urn:microsoft.com/office/officeart/2005/8/layout/default"/>
    <dgm:cxn modelId="{B3C392F2-747C-43C5-8876-A8385137A7AB}" type="presParOf" srcId="{56C87E80-9568-43BE-952E-915A4710B0AB}" destId="{747877F2-CB36-4D4D-8292-26C4409F7BBF}" srcOrd="4" destOrd="0" presId="urn:microsoft.com/office/officeart/2005/8/layout/default"/>
    <dgm:cxn modelId="{4B167CE0-A5B9-405E-9FA4-CA73346D3AB3}" type="presParOf" srcId="{56C87E80-9568-43BE-952E-915A4710B0AB}" destId="{0FF1B389-4ECD-420E-99B9-C80D8186BF76}" srcOrd="5" destOrd="0" presId="urn:microsoft.com/office/officeart/2005/8/layout/default"/>
    <dgm:cxn modelId="{91CF3548-E4AA-49B5-8F22-40679A63BA6A}" type="presParOf" srcId="{56C87E80-9568-43BE-952E-915A4710B0AB}" destId="{DBFF57D3-AE23-4230-A4BE-3EDF73F452B0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BC9AB3-B489-4EB8-A865-BAE1C393638D}" type="datetimeFigureOut">
              <a:rPr lang="es-CO" smtClean="0"/>
              <a:t>27/03/2018</a:t>
            </a:fld>
            <a:endParaRPr lang="es-CO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A990E2-5103-4604-8621-92E34CF8EBC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918867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encabezado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s-ES" dirty="0" smtClean="0">
                <a:solidFill>
                  <a:prstClr val="black"/>
                </a:solidFill>
              </a:rPr>
              <a:t>CURSO NORMATIVAS PARA HSE</a:t>
            </a:r>
            <a:endParaRPr lang="es-ES" dirty="0">
              <a:solidFill>
                <a:prstClr val="black"/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 dirty="0" smtClean="0">
                <a:solidFill>
                  <a:prstClr val="black"/>
                </a:solidFill>
              </a:rPr>
              <a:t>ENI - Ecuador</a:t>
            </a:r>
            <a:endParaRPr lang="es-ES" dirty="0">
              <a:solidFill>
                <a:prstClr val="black"/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80C0DF-7927-4B0F-BF1A-99660ABD9F62}" type="slidenum">
              <a:rPr lang="es-ES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s-ES" dirty="0">
              <a:solidFill>
                <a:prstClr val="black"/>
              </a:solidFill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546467" y="5114926"/>
            <a:ext cx="6082616" cy="334244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1437" tIns="45717" rIns="91437" bIns="45717">
            <a:spAutoFit/>
          </a:bodyPr>
          <a:lstStyle/>
          <a:p>
            <a:pPr marL="341374" indent="-341374" defTabSz="912977">
              <a:spcBef>
                <a:spcPct val="20000"/>
              </a:spcBef>
              <a:buClr>
                <a:srgbClr val="0563C1"/>
              </a:buClr>
              <a:buSzPct val="70000"/>
            </a:pPr>
            <a:r>
              <a:rPr lang="es-EC" dirty="0">
                <a:solidFill>
                  <a:prstClr val="black"/>
                </a:solidFill>
              </a:rPr>
              <a:t>--------------------------------------------------------------------------</a:t>
            </a:r>
          </a:p>
          <a:p>
            <a:pPr marL="341374" indent="-341374" defTabSz="912977">
              <a:spcBef>
                <a:spcPct val="20000"/>
              </a:spcBef>
              <a:buClr>
                <a:srgbClr val="0563C1"/>
              </a:buClr>
              <a:buSzPct val="70000"/>
            </a:pPr>
            <a:r>
              <a:rPr lang="es-EC" dirty="0">
                <a:solidFill>
                  <a:prstClr val="black"/>
                </a:solidFill>
              </a:rPr>
              <a:t>--------------------------------------------------------------------------</a:t>
            </a:r>
          </a:p>
          <a:p>
            <a:pPr marL="341374" indent="-341374" defTabSz="912977">
              <a:spcBef>
                <a:spcPct val="20000"/>
              </a:spcBef>
              <a:buClr>
                <a:srgbClr val="0563C1"/>
              </a:buClr>
              <a:buSzPct val="70000"/>
            </a:pPr>
            <a:r>
              <a:rPr lang="es-EC" dirty="0">
                <a:solidFill>
                  <a:prstClr val="black"/>
                </a:solidFill>
              </a:rPr>
              <a:t>--------------------------------------------------------------------------</a:t>
            </a:r>
          </a:p>
          <a:p>
            <a:pPr marL="341374" indent="-341374" defTabSz="912977">
              <a:spcBef>
                <a:spcPct val="20000"/>
              </a:spcBef>
              <a:buClr>
                <a:srgbClr val="0563C1"/>
              </a:buClr>
              <a:buSzPct val="70000"/>
            </a:pPr>
            <a:r>
              <a:rPr lang="es-EC" dirty="0">
                <a:solidFill>
                  <a:prstClr val="black"/>
                </a:solidFill>
              </a:rPr>
              <a:t>-------------------------------------------------------------------------- </a:t>
            </a:r>
          </a:p>
          <a:p>
            <a:pPr marL="341374" indent="-341374" defTabSz="912977">
              <a:spcBef>
                <a:spcPct val="20000"/>
              </a:spcBef>
              <a:buClr>
                <a:srgbClr val="0563C1"/>
              </a:buClr>
              <a:buSzPct val="70000"/>
            </a:pPr>
            <a:r>
              <a:rPr lang="es-EC" dirty="0">
                <a:solidFill>
                  <a:prstClr val="black"/>
                </a:solidFill>
              </a:rPr>
              <a:t>--------------------------------------------------------------------------</a:t>
            </a:r>
          </a:p>
          <a:p>
            <a:pPr marL="341374" indent="-341374" defTabSz="912977">
              <a:spcBef>
                <a:spcPct val="20000"/>
              </a:spcBef>
              <a:buClr>
                <a:srgbClr val="0563C1"/>
              </a:buClr>
              <a:buSzPct val="70000"/>
            </a:pPr>
            <a:r>
              <a:rPr lang="es-EC" dirty="0">
                <a:solidFill>
                  <a:prstClr val="black"/>
                </a:solidFill>
              </a:rPr>
              <a:t>--------------------------------------------------------------------------</a:t>
            </a:r>
          </a:p>
          <a:p>
            <a:pPr marL="341374" indent="-341374" defTabSz="912977">
              <a:spcBef>
                <a:spcPct val="20000"/>
              </a:spcBef>
              <a:buClr>
                <a:srgbClr val="0563C1"/>
              </a:buClr>
              <a:buSzPct val="70000"/>
            </a:pPr>
            <a:r>
              <a:rPr lang="es-EC" dirty="0">
                <a:solidFill>
                  <a:prstClr val="black"/>
                </a:solidFill>
              </a:rPr>
              <a:t>--------------------------------------------------------------------------</a:t>
            </a:r>
          </a:p>
          <a:p>
            <a:pPr marL="341374" indent="-341374" defTabSz="912977">
              <a:spcBef>
                <a:spcPct val="20000"/>
              </a:spcBef>
              <a:buClr>
                <a:srgbClr val="0563C1"/>
              </a:buClr>
              <a:buSzPct val="70000"/>
            </a:pPr>
            <a:r>
              <a:rPr lang="es-EC" dirty="0">
                <a:solidFill>
                  <a:prstClr val="black"/>
                </a:solidFill>
              </a:rPr>
              <a:t>--------------------------------------------------------------------------</a:t>
            </a:r>
          </a:p>
          <a:p>
            <a:pPr marL="341374" indent="-341374" defTabSz="912977">
              <a:spcBef>
                <a:spcPct val="20000"/>
              </a:spcBef>
              <a:buClr>
                <a:srgbClr val="0563C1"/>
              </a:buClr>
              <a:buSzPct val="70000"/>
            </a:pPr>
            <a:r>
              <a:rPr lang="es-EC" dirty="0">
                <a:solidFill>
                  <a:prstClr val="black"/>
                </a:solidFill>
              </a:rPr>
              <a:t>--------------------------------------------------------------------------</a:t>
            </a:r>
          </a:p>
          <a:p>
            <a:pPr marL="341374" indent="-341374" defTabSz="912977">
              <a:spcBef>
                <a:spcPct val="20000"/>
              </a:spcBef>
              <a:buClr>
                <a:srgbClr val="0563C1"/>
              </a:buClr>
              <a:buSzPct val="70000"/>
            </a:pPr>
            <a:r>
              <a:rPr lang="es-EC" dirty="0">
                <a:solidFill>
                  <a:prstClr val="black"/>
                </a:solidFill>
              </a:rPr>
              <a:t>--------------------------------------------------------------------------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4023992" y="4710501"/>
            <a:ext cx="2174746" cy="576064"/>
          </a:xfrm>
          <a:prstGeom prst="rect">
            <a:avLst/>
          </a:prstGeom>
          <a:solidFill>
            <a:srgbClr val="C0C0C0">
              <a:alpha val="18000"/>
            </a:srgbClr>
          </a:solidFill>
          <a:ln w="22225">
            <a:solidFill>
              <a:srgbClr val="333300"/>
            </a:solidFill>
            <a:miter lim="800000"/>
            <a:headEnd/>
            <a:tailEnd/>
          </a:ln>
        </p:spPr>
        <p:txBody>
          <a:bodyPr lIns="91427" tIns="45712" rIns="91427" bIns="45712"/>
          <a:lstStyle/>
          <a:p>
            <a:pPr algn="just" defTabSz="762136">
              <a:lnSpc>
                <a:spcPct val="80000"/>
              </a:lnSpc>
              <a:spcBef>
                <a:spcPct val="30000"/>
              </a:spcBef>
            </a:pPr>
            <a:r>
              <a:rPr lang="es-EC" sz="800" dirty="0" smtClean="0">
                <a:solidFill>
                  <a:prstClr val="black"/>
                </a:solidFill>
                <a:latin typeface="Times New Roman" pitchFamily="18" charset="0"/>
              </a:rPr>
              <a:t>Los textos en verde indican las diferencias con el anexo SL</a:t>
            </a:r>
          </a:p>
          <a:p>
            <a:pPr algn="just" defTabSz="762136">
              <a:lnSpc>
                <a:spcPct val="80000"/>
              </a:lnSpc>
              <a:spcBef>
                <a:spcPct val="30000"/>
              </a:spcBef>
            </a:pPr>
            <a:r>
              <a:rPr lang="es-EC" sz="800" dirty="0" smtClean="0">
                <a:solidFill>
                  <a:prstClr val="black"/>
                </a:solidFill>
                <a:latin typeface="Times New Roman" pitchFamily="18" charset="0"/>
              </a:rPr>
              <a:t>Hay muchos más cambios que en ISO 14001:2015</a:t>
            </a:r>
            <a:endParaRPr lang="es-EC" sz="800" dirty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92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C" dirty="0" smtClean="0">
              <a:latin typeface="Arial" pitchFamily="34" charset="0"/>
            </a:endParaRPr>
          </a:p>
        </p:txBody>
      </p:sp>
      <p:sp>
        <p:nvSpPr>
          <p:cNvPr id="5" name="4 Marcador de encabezado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 dirty="0" smtClean="0">
                <a:solidFill>
                  <a:prstClr val="black"/>
                </a:solidFill>
              </a:rPr>
              <a:t>CURSO NORMATIVAS PARA HSE</a:t>
            </a:r>
            <a:endParaRPr lang="es-ES" dirty="0">
              <a:solidFill>
                <a:prstClr val="black"/>
              </a:solidFill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546467" y="5116514"/>
            <a:ext cx="6082616" cy="334247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1456" tIns="45728" rIns="91456" bIns="45728">
            <a:spAutoFit/>
          </a:bodyPr>
          <a:lstStyle/>
          <a:p>
            <a:pPr marL="342961" indent="-342961" defTabSz="457200">
              <a:spcBef>
                <a:spcPct val="20000"/>
              </a:spcBef>
              <a:buClr>
                <a:srgbClr val="0563C1"/>
              </a:buClr>
              <a:buSzPct val="70000"/>
            </a:pPr>
            <a:r>
              <a:rPr lang="es-EC" dirty="0" smtClean="0">
                <a:solidFill>
                  <a:prstClr val="black"/>
                </a:solidFill>
              </a:rPr>
              <a:t>---------------------------------------------</a:t>
            </a:r>
            <a:endParaRPr lang="es-EC" dirty="0">
              <a:solidFill>
                <a:prstClr val="black"/>
              </a:solidFill>
            </a:endParaRPr>
          </a:p>
          <a:p>
            <a:pPr marL="342961" indent="-342961" defTabSz="457200">
              <a:spcBef>
                <a:spcPct val="20000"/>
              </a:spcBef>
              <a:buClr>
                <a:srgbClr val="0563C1"/>
              </a:buClr>
              <a:buSzPct val="70000"/>
            </a:pPr>
            <a:r>
              <a:rPr lang="es-EC" dirty="0" smtClean="0">
                <a:solidFill>
                  <a:prstClr val="black"/>
                </a:solidFill>
              </a:rPr>
              <a:t>---------------------------------------------</a:t>
            </a:r>
            <a:endParaRPr lang="es-EC" dirty="0">
              <a:solidFill>
                <a:prstClr val="black"/>
              </a:solidFill>
            </a:endParaRPr>
          </a:p>
          <a:p>
            <a:pPr marL="342961" indent="-342961" defTabSz="457200">
              <a:spcBef>
                <a:spcPct val="20000"/>
              </a:spcBef>
              <a:buClr>
                <a:srgbClr val="0563C1"/>
              </a:buClr>
              <a:buSzPct val="70000"/>
            </a:pPr>
            <a:r>
              <a:rPr lang="es-EC" dirty="0" smtClean="0">
                <a:solidFill>
                  <a:prstClr val="black"/>
                </a:solidFill>
              </a:rPr>
              <a:t>---------------------------------------------</a:t>
            </a:r>
            <a:endParaRPr lang="es-EC" dirty="0">
              <a:solidFill>
                <a:prstClr val="black"/>
              </a:solidFill>
            </a:endParaRPr>
          </a:p>
          <a:p>
            <a:pPr marL="342961" indent="-342961" defTabSz="457200">
              <a:spcBef>
                <a:spcPct val="20000"/>
              </a:spcBef>
              <a:buClr>
                <a:srgbClr val="0563C1"/>
              </a:buClr>
              <a:buSzPct val="70000"/>
            </a:pPr>
            <a:r>
              <a:rPr lang="es-EC" dirty="0" smtClean="0">
                <a:solidFill>
                  <a:prstClr val="black"/>
                </a:solidFill>
              </a:rPr>
              <a:t>---------------------------------------------</a:t>
            </a:r>
            <a:endParaRPr lang="es-EC" dirty="0">
              <a:solidFill>
                <a:prstClr val="black"/>
              </a:solidFill>
            </a:endParaRPr>
          </a:p>
          <a:p>
            <a:pPr marL="342961" indent="-342961" defTabSz="457200">
              <a:spcBef>
                <a:spcPct val="20000"/>
              </a:spcBef>
              <a:buClr>
                <a:srgbClr val="0563C1"/>
              </a:buClr>
              <a:buSzPct val="70000"/>
            </a:pPr>
            <a:r>
              <a:rPr lang="es-EC" dirty="0">
                <a:solidFill>
                  <a:prstClr val="black"/>
                </a:solidFill>
              </a:rPr>
              <a:t>--------------------------------------------------------------------------</a:t>
            </a:r>
          </a:p>
          <a:p>
            <a:pPr marL="342961" indent="-342961" defTabSz="457200">
              <a:spcBef>
                <a:spcPct val="20000"/>
              </a:spcBef>
              <a:buClr>
                <a:srgbClr val="0563C1"/>
              </a:buClr>
              <a:buSzPct val="70000"/>
            </a:pPr>
            <a:r>
              <a:rPr lang="es-EC" dirty="0">
                <a:solidFill>
                  <a:prstClr val="black"/>
                </a:solidFill>
              </a:rPr>
              <a:t>--------------------------------------------------------------------------</a:t>
            </a:r>
          </a:p>
          <a:p>
            <a:pPr marL="342961" indent="-342961" defTabSz="457200">
              <a:spcBef>
                <a:spcPct val="20000"/>
              </a:spcBef>
              <a:buClr>
                <a:srgbClr val="0563C1"/>
              </a:buClr>
              <a:buSzPct val="70000"/>
            </a:pPr>
            <a:r>
              <a:rPr lang="es-EC" dirty="0">
                <a:solidFill>
                  <a:prstClr val="black"/>
                </a:solidFill>
              </a:rPr>
              <a:t>--------------------------------------------------------------------------</a:t>
            </a:r>
          </a:p>
          <a:p>
            <a:pPr marL="342961" indent="-342961" defTabSz="457200">
              <a:spcBef>
                <a:spcPct val="20000"/>
              </a:spcBef>
              <a:buClr>
                <a:srgbClr val="0563C1"/>
              </a:buClr>
              <a:buSzPct val="70000"/>
            </a:pPr>
            <a:r>
              <a:rPr lang="es-EC" dirty="0">
                <a:solidFill>
                  <a:prstClr val="black"/>
                </a:solidFill>
              </a:rPr>
              <a:t>--------------------------------------------------------------------------</a:t>
            </a:r>
          </a:p>
          <a:p>
            <a:pPr marL="342961" indent="-342961" defTabSz="457200">
              <a:spcBef>
                <a:spcPct val="20000"/>
              </a:spcBef>
              <a:buClr>
                <a:srgbClr val="0563C1"/>
              </a:buClr>
              <a:buSzPct val="70000"/>
            </a:pPr>
            <a:r>
              <a:rPr lang="es-EC" dirty="0">
                <a:solidFill>
                  <a:prstClr val="black"/>
                </a:solidFill>
              </a:rPr>
              <a:t>--------------------------------------------------------------------------</a:t>
            </a:r>
          </a:p>
          <a:p>
            <a:pPr marL="342961" indent="-342961" defTabSz="457200">
              <a:spcBef>
                <a:spcPct val="20000"/>
              </a:spcBef>
              <a:buClr>
                <a:srgbClr val="0563C1"/>
              </a:buClr>
              <a:buSzPct val="70000"/>
            </a:pPr>
            <a:r>
              <a:rPr lang="es-EC" dirty="0">
                <a:solidFill>
                  <a:prstClr val="black"/>
                </a:solidFill>
              </a:rPr>
              <a:t>--------------------------------------------------------------------------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6054021" y="1228874"/>
            <a:ext cx="1050042" cy="3672408"/>
          </a:xfrm>
          <a:prstGeom prst="rect">
            <a:avLst/>
          </a:prstGeom>
          <a:solidFill>
            <a:srgbClr val="C0C0C0">
              <a:alpha val="18000"/>
            </a:srgbClr>
          </a:solidFill>
          <a:ln w="22225">
            <a:solidFill>
              <a:srgbClr val="333300"/>
            </a:solidFill>
            <a:miter lim="800000"/>
            <a:headEnd/>
            <a:tailEnd/>
          </a:ln>
        </p:spPr>
        <p:txBody>
          <a:bodyPr lIns="91427" tIns="45712" rIns="91427" bIns="45712"/>
          <a:lstStyle/>
          <a:p>
            <a:pPr algn="just" defTabSz="762136">
              <a:lnSpc>
                <a:spcPct val="80000"/>
              </a:lnSpc>
              <a:spcBef>
                <a:spcPct val="30000"/>
              </a:spcBef>
            </a:pPr>
            <a:r>
              <a:rPr lang="es-EC" sz="800" dirty="0" smtClean="0">
                <a:solidFill>
                  <a:prstClr val="black"/>
                </a:solidFill>
                <a:latin typeface="Times New Roman" pitchFamily="18" charset="0"/>
              </a:rPr>
              <a:t>Esta estructura toma todos los requisitos que constaban en OHSAS 18001, les reordena en el anexo SL y le suma criterios modernos acordados por entidades de estandarización de 190 países.</a:t>
            </a:r>
          </a:p>
          <a:p>
            <a:pPr algn="just" defTabSz="762136">
              <a:lnSpc>
                <a:spcPct val="80000"/>
              </a:lnSpc>
              <a:spcBef>
                <a:spcPct val="30000"/>
              </a:spcBef>
            </a:pPr>
            <a:endParaRPr lang="es-EC" sz="800" dirty="0">
              <a:solidFill>
                <a:prstClr val="black"/>
              </a:solidFill>
              <a:latin typeface="Times New Roman" pitchFamily="18" charset="0"/>
            </a:endParaRPr>
          </a:p>
          <a:p>
            <a:pPr algn="just" defTabSz="762136">
              <a:lnSpc>
                <a:spcPct val="80000"/>
              </a:lnSpc>
              <a:spcBef>
                <a:spcPct val="30000"/>
              </a:spcBef>
            </a:pPr>
            <a:endParaRPr lang="es-EC" sz="800" dirty="0" smtClean="0">
              <a:solidFill>
                <a:prstClr val="black"/>
              </a:solidFill>
              <a:latin typeface="Times New Roman" pitchFamily="18" charset="0"/>
            </a:endParaRPr>
          </a:p>
          <a:p>
            <a:pPr algn="just" defTabSz="762136">
              <a:lnSpc>
                <a:spcPct val="80000"/>
              </a:lnSpc>
              <a:spcBef>
                <a:spcPct val="30000"/>
              </a:spcBef>
            </a:pPr>
            <a:r>
              <a:rPr lang="es-EC" sz="800" dirty="0" smtClean="0">
                <a:solidFill>
                  <a:prstClr val="black"/>
                </a:solidFill>
                <a:latin typeface="Times New Roman" pitchFamily="18" charset="0"/>
              </a:rPr>
              <a:t>Note como siempre dónde esta la estructura:</a:t>
            </a:r>
          </a:p>
          <a:p>
            <a:pPr algn="just" defTabSz="762136">
              <a:lnSpc>
                <a:spcPct val="80000"/>
              </a:lnSpc>
              <a:spcBef>
                <a:spcPct val="30000"/>
              </a:spcBef>
            </a:pPr>
            <a:r>
              <a:rPr lang="es-EC" sz="800" dirty="0" smtClean="0">
                <a:solidFill>
                  <a:prstClr val="black"/>
                </a:solidFill>
                <a:latin typeface="Times New Roman" pitchFamily="18" charset="0"/>
              </a:rPr>
              <a:t>P       Plan</a:t>
            </a:r>
          </a:p>
          <a:p>
            <a:pPr algn="just" defTabSz="762136">
              <a:lnSpc>
                <a:spcPct val="80000"/>
              </a:lnSpc>
              <a:spcBef>
                <a:spcPct val="30000"/>
              </a:spcBef>
            </a:pPr>
            <a:r>
              <a:rPr lang="es-EC" sz="800" dirty="0" smtClean="0">
                <a:solidFill>
                  <a:prstClr val="black"/>
                </a:solidFill>
                <a:latin typeface="Times New Roman" pitchFamily="18" charset="0"/>
              </a:rPr>
              <a:t>H       Hacer</a:t>
            </a:r>
          </a:p>
          <a:p>
            <a:pPr algn="just" defTabSz="762136">
              <a:lnSpc>
                <a:spcPct val="80000"/>
              </a:lnSpc>
              <a:spcBef>
                <a:spcPct val="30000"/>
              </a:spcBef>
            </a:pPr>
            <a:r>
              <a:rPr lang="es-EC" sz="800" dirty="0" smtClean="0">
                <a:solidFill>
                  <a:prstClr val="black"/>
                </a:solidFill>
                <a:latin typeface="Times New Roman" pitchFamily="18" charset="0"/>
              </a:rPr>
              <a:t>V        Verificar</a:t>
            </a:r>
          </a:p>
          <a:p>
            <a:pPr algn="just" defTabSz="762136">
              <a:lnSpc>
                <a:spcPct val="80000"/>
              </a:lnSpc>
              <a:spcBef>
                <a:spcPct val="30000"/>
              </a:spcBef>
            </a:pPr>
            <a:r>
              <a:rPr lang="es-EC" sz="800" dirty="0" smtClean="0">
                <a:solidFill>
                  <a:prstClr val="black"/>
                </a:solidFill>
                <a:latin typeface="Times New Roman" pitchFamily="18" charset="0"/>
              </a:rPr>
              <a:t>A       Actuar para mejorar</a:t>
            </a:r>
          </a:p>
          <a:p>
            <a:pPr algn="just" defTabSz="762136">
              <a:lnSpc>
                <a:spcPct val="80000"/>
              </a:lnSpc>
              <a:spcBef>
                <a:spcPct val="30000"/>
              </a:spcBef>
            </a:pPr>
            <a:endParaRPr lang="es-EC" sz="800" dirty="0">
              <a:solidFill>
                <a:prstClr val="black"/>
              </a:solidFill>
              <a:latin typeface="Times New Roman" pitchFamily="18" charset="0"/>
            </a:endParaRPr>
          </a:p>
          <a:p>
            <a:pPr algn="just" defTabSz="762136">
              <a:lnSpc>
                <a:spcPct val="80000"/>
              </a:lnSpc>
              <a:spcBef>
                <a:spcPct val="30000"/>
              </a:spcBef>
            </a:pPr>
            <a:r>
              <a:rPr lang="es-EC" sz="800" dirty="0" smtClean="0">
                <a:solidFill>
                  <a:prstClr val="black"/>
                </a:solidFill>
                <a:latin typeface="Times New Roman" pitchFamily="18" charset="0"/>
              </a:rPr>
              <a:t>Note la noción de dos tipos de riesgo:</a:t>
            </a:r>
          </a:p>
          <a:p>
            <a:pPr algn="just" defTabSz="762136">
              <a:lnSpc>
                <a:spcPct val="80000"/>
              </a:lnSpc>
              <a:spcBef>
                <a:spcPct val="30000"/>
              </a:spcBef>
            </a:pPr>
            <a:r>
              <a:rPr lang="es-EC" sz="800" dirty="0" smtClean="0">
                <a:solidFill>
                  <a:prstClr val="black"/>
                </a:solidFill>
                <a:latin typeface="Times New Roman" pitchFamily="18" charset="0"/>
              </a:rPr>
              <a:t>Riesgo de sistema</a:t>
            </a:r>
          </a:p>
          <a:p>
            <a:pPr algn="just" defTabSz="762136">
              <a:lnSpc>
                <a:spcPct val="80000"/>
              </a:lnSpc>
              <a:spcBef>
                <a:spcPct val="30000"/>
              </a:spcBef>
            </a:pPr>
            <a:r>
              <a:rPr lang="es-EC" sz="800" dirty="0" smtClean="0">
                <a:solidFill>
                  <a:prstClr val="black"/>
                </a:solidFill>
                <a:latin typeface="Times New Roman" pitchFamily="18" charset="0"/>
              </a:rPr>
              <a:t>Riesgo SSO</a:t>
            </a:r>
          </a:p>
          <a:p>
            <a:pPr algn="just" defTabSz="762136">
              <a:lnSpc>
                <a:spcPct val="80000"/>
              </a:lnSpc>
              <a:spcBef>
                <a:spcPct val="30000"/>
              </a:spcBef>
            </a:pPr>
            <a:endParaRPr lang="es-EC" sz="800" dirty="0">
              <a:solidFill>
                <a:prstClr val="black"/>
              </a:solidFill>
              <a:latin typeface="Times New Roman" pitchFamily="18" charset="0"/>
            </a:endParaRPr>
          </a:p>
          <a:p>
            <a:pPr algn="just" defTabSz="762136">
              <a:lnSpc>
                <a:spcPct val="80000"/>
              </a:lnSpc>
              <a:spcBef>
                <a:spcPct val="30000"/>
              </a:spcBef>
            </a:pPr>
            <a:r>
              <a:rPr lang="es-EC" sz="800" dirty="0" smtClean="0">
                <a:solidFill>
                  <a:prstClr val="black"/>
                </a:solidFill>
                <a:latin typeface="Times New Roman" pitchFamily="18" charset="0"/>
              </a:rPr>
              <a:t>Note la presencia más amplia de participación y consulta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sz="quarter" idx="4"/>
          </p:nvPr>
        </p:nvSpPr>
        <p:spPr>
          <a:xfrm>
            <a:off x="0" y="9721106"/>
            <a:ext cx="3078427" cy="511731"/>
          </a:xfrm>
          <a:noFill/>
        </p:spPr>
        <p:txBody>
          <a:bodyPr/>
          <a:lstStyle/>
          <a:p>
            <a:r>
              <a:rPr lang="en-GB" dirty="0" smtClean="0">
                <a:solidFill>
                  <a:prstClr val="black"/>
                </a:solidFill>
                <a:latin typeface="Arial" pitchFamily="34" charset="0"/>
              </a:rPr>
              <a:t>ELABORADO POR H CARRILLO PARA ENI - Ecuador</a:t>
            </a: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4128095" y="5231285"/>
            <a:ext cx="2592288" cy="1110158"/>
          </a:xfrm>
          <a:prstGeom prst="rect">
            <a:avLst/>
          </a:prstGeom>
          <a:solidFill>
            <a:srgbClr val="C0C0C0">
              <a:alpha val="18000"/>
            </a:srgbClr>
          </a:solidFill>
          <a:ln w="22225">
            <a:solidFill>
              <a:srgbClr val="333300"/>
            </a:solidFill>
            <a:miter lim="800000"/>
            <a:headEnd/>
            <a:tailEnd/>
          </a:ln>
        </p:spPr>
        <p:txBody>
          <a:bodyPr lIns="91427" tIns="45712" rIns="91427" bIns="45712"/>
          <a:lstStyle/>
          <a:p>
            <a:pPr algn="just" defTabSz="762136">
              <a:lnSpc>
                <a:spcPct val="80000"/>
              </a:lnSpc>
              <a:spcBef>
                <a:spcPct val="30000"/>
              </a:spcBef>
            </a:pPr>
            <a:r>
              <a:rPr lang="es-EC" sz="800" dirty="0" smtClean="0">
                <a:solidFill>
                  <a:prstClr val="black"/>
                </a:solidFill>
                <a:latin typeface="Times New Roman" pitchFamily="18" charset="0"/>
              </a:rPr>
              <a:t>Las salidas esperadas del sistema SSO ISO 45001 son:</a:t>
            </a:r>
          </a:p>
          <a:p>
            <a:pPr algn="just" defTabSz="762136">
              <a:lnSpc>
                <a:spcPct val="80000"/>
              </a:lnSpc>
              <a:spcBef>
                <a:spcPct val="30000"/>
              </a:spcBef>
            </a:pPr>
            <a:endParaRPr lang="es-EC" sz="800" dirty="0">
              <a:solidFill>
                <a:prstClr val="black"/>
              </a:solidFill>
              <a:latin typeface="Times New Roman" pitchFamily="18" charset="0"/>
            </a:endParaRPr>
          </a:p>
          <a:p>
            <a:pPr algn="just" defTabSz="762136">
              <a:lnSpc>
                <a:spcPct val="80000"/>
              </a:lnSpc>
              <a:spcBef>
                <a:spcPct val="30000"/>
              </a:spcBef>
            </a:pPr>
            <a:r>
              <a:rPr lang="es-EC" sz="800" dirty="0" smtClean="0">
                <a:solidFill>
                  <a:prstClr val="black"/>
                </a:solidFill>
                <a:latin typeface="Times New Roman" pitchFamily="18" charset="0"/>
              </a:rPr>
              <a:t>Prevenir lesiones y deterioros de salud</a:t>
            </a:r>
          </a:p>
          <a:p>
            <a:pPr algn="just" defTabSz="762136">
              <a:lnSpc>
                <a:spcPct val="80000"/>
              </a:lnSpc>
              <a:spcBef>
                <a:spcPct val="30000"/>
              </a:spcBef>
            </a:pPr>
            <a:r>
              <a:rPr lang="es-EC" sz="800" dirty="0" smtClean="0">
                <a:solidFill>
                  <a:prstClr val="black"/>
                </a:solidFill>
                <a:latin typeface="Times New Roman" pitchFamily="18" charset="0"/>
              </a:rPr>
              <a:t>Proporcionar sitios de trabajo seguros y saludables</a:t>
            </a:r>
          </a:p>
          <a:p>
            <a:pPr algn="just" defTabSz="762136">
              <a:lnSpc>
                <a:spcPct val="80000"/>
              </a:lnSpc>
              <a:spcBef>
                <a:spcPct val="30000"/>
              </a:spcBef>
            </a:pPr>
            <a:endParaRPr lang="es-EC" sz="800" dirty="0">
              <a:solidFill>
                <a:prstClr val="black"/>
              </a:solidFill>
              <a:latin typeface="Times New Roman" pitchFamily="18" charset="0"/>
            </a:endParaRPr>
          </a:p>
          <a:p>
            <a:pPr algn="just" defTabSz="762136">
              <a:lnSpc>
                <a:spcPct val="80000"/>
              </a:lnSpc>
              <a:spcBef>
                <a:spcPct val="30000"/>
              </a:spcBef>
            </a:pPr>
            <a:r>
              <a:rPr lang="es-EC" sz="800" dirty="0" smtClean="0">
                <a:solidFill>
                  <a:prstClr val="black"/>
                </a:solidFill>
                <a:latin typeface="Times New Roman" pitchFamily="18" charset="0"/>
              </a:rPr>
              <a:t>Note que trabajador específicamente se aclara que se refiere a toda persona, desde la alta gerencia hacia abajo.</a:t>
            </a:r>
            <a:endParaRPr lang="es-EC" sz="800" dirty="0">
              <a:solidFill>
                <a:prstClr val="black"/>
              </a:solidFill>
              <a:latin typeface="Times New Roman" pitchFamily="18" charset="0"/>
            </a:endParaRPr>
          </a:p>
          <a:p>
            <a:pPr algn="just" defTabSz="762136">
              <a:lnSpc>
                <a:spcPct val="80000"/>
              </a:lnSpc>
              <a:spcBef>
                <a:spcPct val="30000"/>
              </a:spcBef>
            </a:pPr>
            <a:endParaRPr lang="es-EC" sz="800" dirty="0">
              <a:solidFill>
                <a:prstClr val="black"/>
              </a:solidFill>
              <a:latin typeface="Times New Roman" pitchFamily="18" charset="0"/>
            </a:endParaRPr>
          </a:p>
          <a:p>
            <a:pPr algn="just" defTabSz="762136">
              <a:lnSpc>
                <a:spcPct val="80000"/>
              </a:lnSpc>
              <a:spcBef>
                <a:spcPct val="30000"/>
              </a:spcBef>
            </a:pPr>
            <a:endParaRPr lang="es-EC" sz="800" dirty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73471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31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75E62-254F-48CB-B078-6E5B5F35A2F3}" type="datetimeFigureOut">
              <a:rPr lang="es-CO" smtClean="0"/>
              <a:t>27/03/2018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27F8D-5FC4-4EE7-B1CE-3EF947C0115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143303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75E62-254F-48CB-B078-6E5B5F35A2F3}" type="datetimeFigureOut">
              <a:rPr lang="es-CO" smtClean="0"/>
              <a:t>27/03/2018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27F8D-5FC4-4EE7-B1CE-3EF947C0115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470777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44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4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75E62-254F-48CB-B078-6E5B5F35A2F3}" type="datetimeFigureOut">
              <a:rPr lang="es-CO" smtClean="0"/>
              <a:t>27/03/2018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27F8D-5FC4-4EE7-B1CE-3EF947C0115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946308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B4069-328C-45E6-8CF7-536E9FFB4A2F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27/03/2018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96214-C5F2-455E-92DE-E9E8DFEF3A12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07674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B4069-328C-45E6-8CF7-536E9FFB4A2F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27/03/2018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96214-C5F2-455E-92DE-E9E8DFEF3A12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14076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B4069-328C-45E6-8CF7-536E9FFB4A2F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27/03/2018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96214-C5F2-455E-92DE-E9E8DFEF3A12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00542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B4069-328C-45E6-8CF7-536E9FFB4A2F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27/03/2018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96214-C5F2-455E-92DE-E9E8DFEF3A12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2311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B4069-328C-45E6-8CF7-536E9FFB4A2F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27/03/2018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96214-C5F2-455E-92DE-E9E8DFEF3A12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6718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B4069-328C-45E6-8CF7-536E9FFB4A2F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27/03/2018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96214-C5F2-455E-92DE-E9E8DFEF3A12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42352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B4069-328C-45E6-8CF7-536E9FFB4A2F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27/03/2018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96214-C5F2-455E-92DE-E9E8DFEF3A12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26638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B4069-328C-45E6-8CF7-536E9FFB4A2F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27/03/2018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96214-C5F2-455E-92DE-E9E8DFEF3A12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14986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75E62-254F-48CB-B078-6E5B5F35A2F3}" type="datetimeFigureOut">
              <a:rPr lang="es-CO" smtClean="0"/>
              <a:t>27/03/2018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27F8D-5FC4-4EE7-B1CE-3EF947C0115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717171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B4069-328C-45E6-8CF7-536E9FFB4A2F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27/03/2018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96214-C5F2-455E-92DE-E9E8DFEF3A12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18342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B4069-328C-45E6-8CF7-536E9FFB4A2F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27/03/2018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96214-C5F2-455E-92DE-E9E8DFEF3A12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86436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B4069-328C-45E6-8CF7-536E9FFB4A2F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27/03/2018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96214-C5F2-455E-92DE-E9E8DFEF3A12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66608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1907" y="1"/>
            <a:ext cx="8762858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8"/>
            <a:ext cx="8496943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1" y="1"/>
            <a:ext cx="6539684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21350" y="293317"/>
            <a:ext cx="8525337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668401" y="662656"/>
            <a:ext cx="7316390" cy="2766528"/>
          </a:xfrm>
        </p:spPr>
        <p:txBody>
          <a:bodyPr anchor="b">
            <a:normAutofit/>
          </a:bodyPr>
          <a:lstStyle>
            <a:lvl1pPr algn="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737297" y="3505210"/>
            <a:ext cx="7316390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100">
                <a:solidFill>
                  <a:schemeClr val="bg1">
                    <a:lumMod val="50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3711406" y="4578463"/>
            <a:ext cx="4607740" cy="1163112"/>
          </a:xfrm>
        </p:spPr>
        <p:txBody>
          <a:bodyPr/>
          <a:lstStyle>
            <a:lvl1pPr algn="ctr">
              <a:defRPr sz="405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EE401711-02DC-4F5A-B0A4-D7A4CFB82638}" type="datetimeFigureOut">
              <a:rPr lang="en-US" dirty="0">
                <a:solidFill>
                  <a:srgbClr val="EE8011">
                    <a:lumMod val="40000"/>
                    <a:lumOff val="60000"/>
                  </a:srgbClr>
                </a:solidFill>
              </a:rPr>
              <a:pPr/>
              <a:t>3/27/2018</a:t>
            </a:fld>
            <a:endParaRPr lang="en-US" dirty="0">
              <a:solidFill>
                <a:srgbClr val="EE8011">
                  <a:lumMod val="40000"/>
                  <a:lumOff val="6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6858" y="4882896"/>
            <a:ext cx="3038094" cy="1197864"/>
          </a:xfrm>
        </p:spPr>
        <p:txBody>
          <a:bodyPr vert="horz" lIns="91440" tIns="45720" rIns="91440" bIns="45720" rtlCol="0" anchor="ctr"/>
          <a:lstStyle>
            <a:lvl1pPr algn="r">
              <a:defRPr lang="en-US" sz="4050" dirty="0"/>
            </a:lvl1pPr>
          </a:lstStyle>
          <a:p>
            <a:endParaRPr>
              <a:solidFill>
                <a:srgbClr val="EE8011">
                  <a:lumMod val="40000"/>
                  <a:lumOff val="6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7388818" y="3832648"/>
            <a:ext cx="680390" cy="498470"/>
          </a:xfrm>
        </p:spPr>
        <p:txBody>
          <a:bodyPr/>
          <a:lstStyle>
            <a:lvl1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5" name="5-Point Star 24"/>
          <p:cNvSpPr/>
          <p:nvPr/>
        </p:nvSpPr>
        <p:spPr>
          <a:xfrm rot="21420000">
            <a:off x="3166039" y="5111356"/>
            <a:ext cx="386540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accent1">
              <a:lumMod val="40000"/>
              <a:lumOff val="60000"/>
              <a:alpha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25168643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1" y="2063396"/>
            <a:ext cx="7796030" cy="331118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10A69-C0BC-4A5A-8FE4-5D0B5D0F11EE}" type="datetimeFigureOut">
              <a:rPr lang="en-US" dirty="0">
                <a:solidFill>
                  <a:srgbClr val="EE8011">
                    <a:lumMod val="40000"/>
                    <a:lumOff val="60000"/>
                  </a:srgbClr>
                </a:solidFill>
              </a:rPr>
              <a:pPr/>
              <a:t>3/27/2018</a:t>
            </a:fld>
            <a:endParaRPr lang="en-US" dirty="0">
              <a:solidFill>
                <a:srgbClr val="EE8011">
                  <a:lumMod val="40000"/>
                  <a:lumOff val="6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EE8011">
                  <a:lumMod val="40000"/>
                  <a:lumOff val="6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srgbClr val="EE8011">
                    <a:lumMod val="40000"/>
                    <a:lumOff val="60000"/>
                  </a:srgbClr>
                </a:solidFill>
              </a:rPr>
              <a:pPr/>
              <a:t>‹Nº›</a:t>
            </a:fld>
            <a:endParaRPr lang="en-US" dirty="0">
              <a:solidFill>
                <a:srgbClr val="EE8011">
                  <a:lumMod val="40000"/>
                  <a:lumOff val="6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2156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6030" cy="3193487"/>
          </a:xfrm>
        </p:spPr>
        <p:txBody>
          <a:bodyPr anchor="b">
            <a:normAutofit/>
          </a:bodyPr>
          <a:lstStyle>
            <a:lvl1pPr algn="l">
              <a:defRPr sz="405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3742267"/>
            <a:ext cx="7796030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1500">
                <a:solidFill>
                  <a:schemeClr val="bg1">
                    <a:lumMod val="50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53B61-F054-442D-881D-6A81C2774BFE}" type="datetimeFigureOut">
              <a:rPr lang="en-US" dirty="0">
                <a:solidFill>
                  <a:srgbClr val="EE8011">
                    <a:lumMod val="40000"/>
                    <a:lumOff val="60000"/>
                  </a:srgbClr>
                </a:solidFill>
              </a:rPr>
              <a:pPr/>
              <a:t>3/27/2018</a:t>
            </a:fld>
            <a:endParaRPr lang="en-US" dirty="0">
              <a:solidFill>
                <a:srgbClr val="EE8011">
                  <a:lumMod val="40000"/>
                  <a:lumOff val="6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EE8011">
                  <a:lumMod val="40000"/>
                  <a:lumOff val="6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srgbClr val="EE8011">
                    <a:lumMod val="40000"/>
                    <a:lumOff val="60000"/>
                  </a:srgbClr>
                </a:solidFill>
              </a:rPr>
              <a:pPr/>
              <a:t>‹Nº›</a:t>
            </a:fld>
            <a:endParaRPr lang="en-US" dirty="0">
              <a:solidFill>
                <a:srgbClr val="EE8011">
                  <a:lumMod val="40000"/>
                  <a:lumOff val="6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2379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7797662" cy="115814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0" y="2063396"/>
            <a:ext cx="3816536" cy="3311189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495478" y="2063396"/>
            <a:ext cx="3814904" cy="3311189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8CD3A-8283-4FC4-856C-D5E0BF662449}" type="datetimeFigureOut">
              <a:rPr lang="en-US" dirty="0">
                <a:solidFill>
                  <a:srgbClr val="EE8011">
                    <a:lumMod val="40000"/>
                    <a:lumOff val="60000"/>
                  </a:srgbClr>
                </a:solidFill>
              </a:rPr>
              <a:pPr/>
              <a:t>3/27/2018</a:t>
            </a:fld>
            <a:endParaRPr lang="en-US" dirty="0">
              <a:solidFill>
                <a:srgbClr val="EE8011">
                  <a:lumMod val="40000"/>
                  <a:lumOff val="6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EE8011">
                  <a:lumMod val="40000"/>
                  <a:lumOff val="6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srgbClr val="EE8011">
                    <a:lumMod val="40000"/>
                    <a:lumOff val="60000"/>
                  </a:srgbClr>
                </a:solidFill>
              </a:rPr>
              <a:pPr/>
              <a:t>‹Nº›</a:t>
            </a:fld>
            <a:endParaRPr lang="en-US" dirty="0">
              <a:solidFill>
                <a:srgbClr val="EE8011">
                  <a:lumMod val="40000"/>
                  <a:lumOff val="6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426303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7796030" cy="115814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8767" y="2063396"/>
            <a:ext cx="3642119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195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514352" y="2861733"/>
            <a:ext cx="3816534" cy="2512852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644" y="2063396"/>
            <a:ext cx="364836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195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495477" y="2861733"/>
            <a:ext cx="3816535" cy="2512852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8FEE8-FC08-4C54-BE1B-81CB6CA05FC8}" type="datetimeFigureOut">
              <a:rPr lang="en-US" dirty="0">
                <a:solidFill>
                  <a:srgbClr val="EE8011">
                    <a:lumMod val="40000"/>
                    <a:lumOff val="60000"/>
                  </a:srgbClr>
                </a:solidFill>
              </a:rPr>
              <a:pPr/>
              <a:t>3/27/2018</a:t>
            </a:fld>
            <a:endParaRPr lang="en-US" dirty="0">
              <a:solidFill>
                <a:srgbClr val="EE8011">
                  <a:lumMod val="40000"/>
                  <a:lumOff val="6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EE8011">
                  <a:lumMod val="40000"/>
                  <a:lumOff val="6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srgbClr val="EE8011">
                    <a:lumMod val="40000"/>
                    <a:lumOff val="60000"/>
                  </a:srgbClr>
                </a:solidFill>
              </a:rPr>
              <a:pPr/>
              <a:t>‹Nº›</a:t>
            </a:fld>
            <a:endParaRPr lang="en-US" dirty="0">
              <a:solidFill>
                <a:srgbClr val="EE8011">
                  <a:lumMod val="40000"/>
                  <a:lumOff val="6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10531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A528B-AADB-4276-9F0D-B13FCF86F309}" type="datetimeFigureOut">
              <a:rPr lang="en-US" dirty="0">
                <a:solidFill>
                  <a:srgbClr val="EE8011">
                    <a:lumMod val="40000"/>
                    <a:lumOff val="60000"/>
                  </a:srgbClr>
                </a:solidFill>
              </a:rPr>
              <a:pPr/>
              <a:t>3/27/2018</a:t>
            </a:fld>
            <a:endParaRPr lang="en-US" dirty="0">
              <a:solidFill>
                <a:srgbClr val="EE8011">
                  <a:lumMod val="40000"/>
                  <a:lumOff val="6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EE8011">
                  <a:lumMod val="40000"/>
                  <a:lumOff val="6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srgbClr val="EE8011">
                    <a:lumMod val="40000"/>
                    <a:lumOff val="60000"/>
                  </a:srgbClr>
                </a:solidFill>
              </a:rPr>
              <a:pPr/>
              <a:t>‹Nº›</a:t>
            </a:fld>
            <a:endParaRPr lang="en-US" dirty="0">
              <a:solidFill>
                <a:srgbClr val="EE8011">
                  <a:lumMod val="40000"/>
                  <a:lumOff val="6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509010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6497F-A1E4-4C0B-8811-954A59B26923}" type="datetimeFigureOut">
              <a:rPr lang="en-US" dirty="0">
                <a:solidFill>
                  <a:srgbClr val="EE8011">
                    <a:lumMod val="40000"/>
                    <a:lumOff val="60000"/>
                  </a:srgbClr>
                </a:solidFill>
              </a:rPr>
              <a:pPr/>
              <a:t>3/27/2018</a:t>
            </a:fld>
            <a:endParaRPr lang="en-US" dirty="0">
              <a:solidFill>
                <a:srgbClr val="EE8011">
                  <a:lumMod val="40000"/>
                  <a:lumOff val="6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EE8011">
                  <a:lumMod val="40000"/>
                  <a:lumOff val="6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srgbClr val="EE8011">
                    <a:lumMod val="40000"/>
                    <a:lumOff val="60000"/>
                  </a:srgbClr>
                </a:solidFill>
              </a:rPr>
              <a:pPr/>
              <a:t>‹Nº›</a:t>
            </a:fld>
            <a:endParaRPr lang="en-US" dirty="0">
              <a:solidFill>
                <a:srgbClr val="EE8011">
                  <a:lumMod val="40000"/>
                  <a:lumOff val="6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8039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75E62-254F-48CB-B078-6E5B5F35A2F3}" type="datetimeFigureOut">
              <a:rPr lang="es-CO" smtClean="0"/>
              <a:t>27/03/2018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27F8D-5FC4-4EE7-B1CE-3EF947C0115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1761496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232" y="685800"/>
            <a:ext cx="3095145" cy="2023252"/>
          </a:xfrm>
        </p:spPr>
        <p:txBody>
          <a:bodyPr anchor="b">
            <a:normAutofit/>
          </a:bodyPr>
          <a:lstStyle>
            <a:lvl1pPr algn="ctr">
              <a:defRPr sz="27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784600" y="685801"/>
            <a:ext cx="4525781" cy="468878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232" y="2709053"/>
            <a:ext cx="3095146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824E7-1432-4F89-B9E6-59843C6C91FE}" type="datetimeFigureOut">
              <a:rPr lang="en-US" dirty="0">
                <a:solidFill>
                  <a:srgbClr val="EE8011">
                    <a:lumMod val="40000"/>
                    <a:lumOff val="60000"/>
                  </a:srgbClr>
                </a:solidFill>
              </a:rPr>
              <a:pPr/>
              <a:t>3/27/2018</a:t>
            </a:fld>
            <a:endParaRPr lang="en-US" dirty="0">
              <a:solidFill>
                <a:srgbClr val="EE8011">
                  <a:lumMod val="40000"/>
                  <a:lumOff val="6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EE8011">
                  <a:lumMod val="40000"/>
                  <a:lumOff val="6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srgbClr val="EE8011">
                    <a:lumMod val="40000"/>
                    <a:lumOff val="60000"/>
                  </a:srgbClr>
                </a:solidFill>
              </a:rPr>
              <a:pPr/>
              <a:t>‹Nº›</a:t>
            </a:fld>
            <a:endParaRPr lang="en-US" dirty="0">
              <a:solidFill>
                <a:srgbClr val="EE8011">
                  <a:lumMod val="40000"/>
                  <a:lumOff val="6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309612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685800"/>
            <a:ext cx="4758977" cy="2023252"/>
          </a:xfrm>
        </p:spPr>
        <p:txBody>
          <a:bodyPr anchor="b">
            <a:normAutofit/>
          </a:bodyPr>
          <a:lstStyle>
            <a:lvl1pPr algn="ctr">
              <a:defRPr sz="27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11771" y="1"/>
            <a:ext cx="2698610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2709053"/>
            <a:ext cx="4758976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AAD9C-D29C-4D1E-A739-CC3C95B41085}" type="datetimeFigureOut">
              <a:rPr lang="en-US" dirty="0">
                <a:solidFill>
                  <a:srgbClr val="EE8011">
                    <a:lumMod val="40000"/>
                    <a:lumOff val="60000"/>
                  </a:srgbClr>
                </a:solidFill>
              </a:rPr>
              <a:pPr/>
              <a:t>3/27/2018</a:t>
            </a:fld>
            <a:endParaRPr lang="en-US" dirty="0">
              <a:solidFill>
                <a:srgbClr val="EE8011">
                  <a:lumMod val="40000"/>
                  <a:lumOff val="6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EE8011">
                  <a:lumMod val="40000"/>
                  <a:lumOff val="6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srgbClr val="EE8011">
                    <a:lumMod val="40000"/>
                    <a:lumOff val="60000"/>
                  </a:srgbClr>
                </a:solidFill>
              </a:rPr>
              <a:pPr/>
              <a:t>‹Nº›</a:t>
            </a:fld>
            <a:endParaRPr lang="en-US" dirty="0">
              <a:solidFill>
                <a:srgbClr val="EE8011">
                  <a:lumMod val="40000"/>
                  <a:lumOff val="6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634864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4106333"/>
            <a:ext cx="7796031" cy="588846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4351" y="685800"/>
            <a:ext cx="7794385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35" y="4702923"/>
            <a:ext cx="7796046" cy="682472"/>
          </a:xfrm>
        </p:spPr>
        <p:txBody>
          <a:bodyPr anchor="t"/>
          <a:lstStyle>
            <a:lvl1pPr marL="0" indent="0" algn="l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336BD-BA89-4B92-9DBC-679F61142570}" type="datetimeFigureOut">
              <a:rPr lang="en-US" dirty="0">
                <a:solidFill>
                  <a:srgbClr val="EE8011">
                    <a:lumMod val="40000"/>
                    <a:lumOff val="60000"/>
                  </a:srgbClr>
                </a:solidFill>
              </a:rPr>
              <a:pPr/>
              <a:t>3/27/2018</a:t>
            </a:fld>
            <a:endParaRPr lang="en-US" dirty="0">
              <a:solidFill>
                <a:srgbClr val="EE8011">
                  <a:lumMod val="40000"/>
                  <a:lumOff val="6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EE8011">
                  <a:lumMod val="40000"/>
                  <a:lumOff val="6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srgbClr val="EE8011">
                    <a:lumMod val="40000"/>
                    <a:lumOff val="60000"/>
                  </a:srgbClr>
                </a:solidFill>
              </a:rPr>
              <a:pPr/>
              <a:t>‹Nº›</a:t>
            </a:fld>
            <a:endParaRPr lang="en-US" dirty="0">
              <a:solidFill>
                <a:srgbClr val="EE8011">
                  <a:lumMod val="40000"/>
                  <a:lumOff val="6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250156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77" cy="3194903"/>
          </a:xfrm>
        </p:spPr>
        <p:txBody>
          <a:bodyPr anchor="ctr">
            <a:normAutofit/>
          </a:bodyPr>
          <a:lstStyle>
            <a:lvl1pPr algn="ctr"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35" y="4106333"/>
            <a:ext cx="7796047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CB5C7-A3C7-439B-802A-DFE3FCA7ADBD}" type="datetimeFigureOut">
              <a:rPr lang="en-US" dirty="0">
                <a:solidFill>
                  <a:srgbClr val="EE8011">
                    <a:lumMod val="40000"/>
                    <a:lumOff val="60000"/>
                  </a:srgbClr>
                </a:solidFill>
              </a:rPr>
              <a:pPr/>
              <a:t>3/27/2018</a:t>
            </a:fld>
            <a:endParaRPr lang="en-US" dirty="0">
              <a:solidFill>
                <a:srgbClr val="EE8011">
                  <a:lumMod val="40000"/>
                  <a:lumOff val="6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EE8011">
                  <a:lumMod val="40000"/>
                  <a:lumOff val="6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srgbClr val="EE8011">
                    <a:lumMod val="40000"/>
                    <a:lumOff val="60000"/>
                  </a:srgbClr>
                </a:solidFill>
              </a:rPr>
              <a:pPr/>
              <a:t>‹Nº›</a:t>
            </a:fld>
            <a:endParaRPr lang="en-US" dirty="0">
              <a:solidFill>
                <a:srgbClr val="EE8011">
                  <a:lumMod val="40000"/>
                  <a:lumOff val="6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772218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99" y="685800"/>
            <a:ext cx="7143765" cy="2916704"/>
          </a:xfrm>
        </p:spPr>
        <p:txBody>
          <a:bodyPr anchor="ctr">
            <a:normAutofit/>
          </a:bodyPr>
          <a:lstStyle>
            <a:lvl1pPr algn="ctr"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162698" y="3610032"/>
            <a:ext cx="6500967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4106334"/>
            <a:ext cx="779766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E65EA-47B7-4DBF-958B-A3D4DA4F431A}" type="datetimeFigureOut">
              <a:rPr lang="en-US" dirty="0">
                <a:solidFill>
                  <a:srgbClr val="EE8011">
                    <a:lumMod val="40000"/>
                    <a:lumOff val="60000"/>
                  </a:srgbClr>
                </a:solidFill>
              </a:rPr>
              <a:pPr/>
              <a:t>3/27/2018</a:t>
            </a:fld>
            <a:endParaRPr lang="en-US" dirty="0">
              <a:solidFill>
                <a:srgbClr val="EE8011">
                  <a:lumMod val="40000"/>
                  <a:lumOff val="6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EE8011">
                  <a:lumMod val="40000"/>
                  <a:lumOff val="6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srgbClr val="EE8011">
                    <a:lumMod val="40000"/>
                    <a:lumOff val="60000"/>
                  </a:srgbClr>
                </a:solidFill>
              </a:rPr>
              <a:pPr/>
              <a:t>‹Nº›</a:t>
            </a:fld>
            <a:endParaRPr lang="en-US" dirty="0">
              <a:solidFill>
                <a:srgbClr val="EE8011">
                  <a:lumMod val="40000"/>
                  <a:lumOff val="60000"/>
                </a:srgb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4351" y="892628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defTabSz="342900"/>
            <a:r>
              <a:rPr lang="en-US" sz="6000" dirty="0">
                <a:solidFill>
                  <a:prstClr val="black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4812" y="2922827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defTabSz="342900"/>
            <a:r>
              <a:rPr lang="en-US" sz="6000" dirty="0">
                <a:solidFill>
                  <a:prstClr val="black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984451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1723855"/>
            <a:ext cx="7796030" cy="2511835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4247468"/>
            <a:ext cx="7796030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A4AAA-CF98-48DB-9517-D7ADD1FD1213}" type="datetimeFigureOut">
              <a:rPr lang="en-US" dirty="0">
                <a:solidFill>
                  <a:srgbClr val="EE8011">
                    <a:lumMod val="40000"/>
                    <a:lumOff val="60000"/>
                  </a:srgbClr>
                </a:solidFill>
              </a:rPr>
              <a:pPr/>
              <a:t>3/27/2018</a:t>
            </a:fld>
            <a:endParaRPr lang="en-US" dirty="0">
              <a:solidFill>
                <a:srgbClr val="EE8011">
                  <a:lumMod val="40000"/>
                  <a:lumOff val="6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EE8011">
                  <a:lumMod val="40000"/>
                  <a:lumOff val="6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srgbClr val="EE8011">
                    <a:lumMod val="40000"/>
                    <a:lumOff val="60000"/>
                  </a:srgbClr>
                </a:solidFill>
              </a:rPr>
              <a:pPr/>
              <a:t>‹Nº›</a:t>
            </a:fld>
            <a:endParaRPr lang="en-US" dirty="0">
              <a:solidFill>
                <a:srgbClr val="EE8011">
                  <a:lumMod val="40000"/>
                  <a:lumOff val="6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371631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6030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14352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14352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75967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175966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27785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27785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9F696-D0E7-4C66-925E-251F9C0B0F21}" type="datetimeFigureOut">
              <a:rPr lang="en-US" dirty="0">
                <a:solidFill>
                  <a:srgbClr val="EE8011">
                    <a:lumMod val="40000"/>
                    <a:lumOff val="60000"/>
                  </a:srgbClr>
                </a:solidFill>
              </a:rPr>
              <a:pPr/>
              <a:t>3/27/2018</a:t>
            </a:fld>
            <a:endParaRPr lang="en-US" dirty="0">
              <a:solidFill>
                <a:srgbClr val="EE8011">
                  <a:lumMod val="40000"/>
                  <a:lumOff val="6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EE8011">
                  <a:lumMod val="40000"/>
                  <a:lumOff val="6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srgbClr val="EE8011">
                    <a:lumMod val="40000"/>
                    <a:lumOff val="60000"/>
                  </a:srgbClr>
                </a:solidFill>
              </a:rPr>
              <a:pPr/>
              <a:t>‹Nº›</a:t>
            </a:fld>
            <a:endParaRPr lang="en-US" dirty="0">
              <a:solidFill>
                <a:srgbClr val="EE8011">
                  <a:lumMod val="40000"/>
                  <a:lumOff val="6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419346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6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18880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165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14335" y="2063396"/>
            <a:ext cx="2482596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18880" y="4389288"/>
            <a:ext cx="2482596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78058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165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176999" y="2063396"/>
            <a:ext cx="2482596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176999" y="4389286"/>
            <a:ext cx="2482596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26708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165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26614" y="2063394"/>
            <a:ext cx="2482596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26614" y="4389284"/>
            <a:ext cx="2482596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2732E-4FBC-4B01-A175-6B1CAC9B226D}" type="datetimeFigureOut">
              <a:rPr lang="en-US" dirty="0">
                <a:solidFill>
                  <a:srgbClr val="EE8011">
                    <a:lumMod val="40000"/>
                    <a:lumOff val="60000"/>
                  </a:srgbClr>
                </a:solidFill>
              </a:rPr>
              <a:pPr/>
              <a:t>3/27/2018</a:t>
            </a:fld>
            <a:endParaRPr lang="en-US" dirty="0">
              <a:solidFill>
                <a:srgbClr val="EE8011">
                  <a:lumMod val="40000"/>
                  <a:lumOff val="6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EE8011">
                  <a:lumMod val="40000"/>
                  <a:lumOff val="6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srgbClr val="EE8011">
                    <a:lumMod val="40000"/>
                    <a:lumOff val="60000"/>
                  </a:srgbClr>
                </a:solidFill>
              </a:rPr>
              <a:pPr/>
              <a:t>‹Nº›</a:t>
            </a:fld>
            <a:endParaRPr lang="en-US" dirty="0">
              <a:solidFill>
                <a:srgbClr val="EE8011">
                  <a:lumMod val="40000"/>
                  <a:lumOff val="6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120831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514351" y="2063396"/>
            <a:ext cx="7796030" cy="3311190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4AFC5-17E4-4A26-A144-49682BD36ECA}" type="datetimeFigureOut">
              <a:rPr lang="en-US" dirty="0">
                <a:solidFill>
                  <a:srgbClr val="EE8011">
                    <a:lumMod val="40000"/>
                    <a:lumOff val="60000"/>
                  </a:srgbClr>
                </a:solidFill>
              </a:rPr>
              <a:pPr/>
              <a:t>3/27/2018</a:t>
            </a:fld>
            <a:endParaRPr lang="en-US" dirty="0">
              <a:solidFill>
                <a:srgbClr val="EE8011">
                  <a:lumMod val="40000"/>
                  <a:lumOff val="6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EE8011">
                  <a:lumMod val="40000"/>
                  <a:lumOff val="6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srgbClr val="EE8011">
                    <a:lumMod val="40000"/>
                    <a:lumOff val="60000"/>
                  </a:srgbClr>
                </a:solidFill>
              </a:rPr>
              <a:pPr/>
              <a:t>‹Nº›</a:t>
            </a:fld>
            <a:endParaRPr lang="en-US" dirty="0">
              <a:solidFill>
                <a:srgbClr val="EE8011">
                  <a:lumMod val="40000"/>
                  <a:lumOff val="6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052712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1896" y="685801"/>
            <a:ext cx="1698485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514351" y="685801"/>
            <a:ext cx="5928323" cy="4688785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79482-E0DA-4858-9A19-F8B792C0C3D9}" type="datetimeFigureOut">
              <a:rPr lang="en-US" dirty="0">
                <a:solidFill>
                  <a:srgbClr val="EE8011">
                    <a:lumMod val="40000"/>
                    <a:lumOff val="60000"/>
                  </a:srgbClr>
                </a:solidFill>
              </a:rPr>
              <a:pPr/>
              <a:t>3/27/2018</a:t>
            </a:fld>
            <a:endParaRPr lang="en-US" dirty="0">
              <a:solidFill>
                <a:srgbClr val="EE8011">
                  <a:lumMod val="40000"/>
                  <a:lumOff val="6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EE8011">
                  <a:lumMod val="40000"/>
                  <a:lumOff val="6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srgbClr val="EE8011">
                    <a:lumMod val="40000"/>
                    <a:lumOff val="60000"/>
                  </a:srgbClr>
                </a:solidFill>
              </a:rPr>
              <a:pPr/>
              <a:t>‹Nº›</a:t>
            </a:fld>
            <a:endParaRPr lang="en-US" dirty="0">
              <a:solidFill>
                <a:srgbClr val="EE8011">
                  <a:lumMod val="40000"/>
                  <a:lumOff val="6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63149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75E62-254F-48CB-B078-6E5B5F35A2F3}" type="datetimeFigureOut">
              <a:rPr lang="es-CO" smtClean="0"/>
              <a:t>27/03/2018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27F8D-5FC4-4EE7-B1CE-3EF947C0115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4867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75E62-254F-48CB-B078-6E5B5F35A2F3}" type="datetimeFigureOut">
              <a:rPr lang="es-CO" smtClean="0"/>
              <a:t>27/03/2018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27F8D-5FC4-4EE7-B1CE-3EF947C0115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866925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75E62-254F-48CB-B078-6E5B5F35A2F3}" type="datetimeFigureOut">
              <a:rPr lang="es-CO" smtClean="0"/>
              <a:t>27/03/2018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27F8D-5FC4-4EE7-B1CE-3EF947C0115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807588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75E62-254F-48CB-B078-6E5B5F35A2F3}" type="datetimeFigureOut">
              <a:rPr lang="es-CO" smtClean="0"/>
              <a:t>27/03/2018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27F8D-5FC4-4EE7-B1CE-3EF947C0115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025671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75E62-254F-48CB-B078-6E5B5F35A2F3}" type="datetimeFigureOut">
              <a:rPr lang="es-CO" smtClean="0"/>
              <a:t>27/03/2018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27F8D-5FC4-4EE7-B1CE-3EF947C0115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172252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75E62-254F-48CB-B078-6E5B5F35A2F3}" type="datetimeFigureOut">
              <a:rPr lang="es-CO" smtClean="0"/>
              <a:t>27/03/2018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27F8D-5FC4-4EE7-B1CE-3EF947C0115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836902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475E62-254F-48CB-B078-6E5B5F35A2F3}" type="datetimeFigureOut">
              <a:rPr lang="es-CO" smtClean="0"/>
              <a:t>27/03/2018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B27F8D-5FC4-4EE7-B1CE-3EF947C0115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00321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6B4069-328C-45E6-8CF7-536E9FFB4A2F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27/03/2018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D96214-C5F2-455E-92DE-E9E8DFEF3A12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78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19048" y="1"/>
            <a:ext cx="9004013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6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2063396"/>
            <a:ext cx="7797662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73562" y="5757334"/>
            <a:ext cx="283845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 cap="all" baseline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pPr defTabSz="342900"/>
            <a:fld id="{DC48ED7C-D9A5-4EA8-B309-6E368BFA8F2B}" type="datetimeFigureOut">
              <a:rPr lang="en-US" smtClean="0">
                <a:solidFill>
                  <a:srgbClr val="EE8011">
                    <a:lumMod val="40000"/>
                    <a:lumOff val="60000"/>
                  </a:srgbClr>
                </a:solidFill>
              </a:rPr>
              <a:pPr defTabSz="342900"/>
              <a:t>3/27/2018</a:t>
            </a:fld>
            <a:endParaRPr lang="en-US" dirty="0">
              <a:solidFill>
                <a:srgbClr val="EE8011">
                  <a:lumMod val="40000"/>
                  <a:lumOff val="6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1" y="5757334"/>
            <a:ext cx="412478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cap="all" baseline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pPr defTabSz="342900"/>
            <a:endParaRPr lang="en-US" dirty="0">
              <a:solidFill>
                <a:srgbClr val="EE8011">
                  <a:lumMod val="40000"/>
                  <a:lumOff val="6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15341" y="5757334"/>
            <a:ext cx="68039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 cap="all" baseline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pPr defTabSz="342900"/>
            <a:fld id="{6D22F896-40B5-4ADD-8801-0D06FADFA095}" type="slidenum">
              <a:rPr lang="en-US" smtClean="0">
                <a:solidFill>
                  <a:srgbClr val="EE8011">
                    <a:lumMod val="40000"/>
                    <a:lumOff val="60000"/>
                  </a:srgbClr>
                </a:solidFill>
              </a:rPr>
              <a:pPr defTabSz="342900"/>
              <a:t>‹Nº›</a:t>
            </a:fld>
            <a:endParaRPr lang="en-US" dirty="0">
              <a:solidFill>
                <a:srgbClr val="EE8011">
                  <a:lumMod val="40000"/>
                  <a:lumOff val="6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085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5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5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3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2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53244"/>
            <a:ext cx="9143999" cy="6904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525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1493659" y="857250"/>
            <a:ext cx="5786455" cy="411510"/>
          </a:xfrm>
          <a:prstGeom prst="rect">
            <a:avLst/>
          </a:prstGeom>
        </p:spPr>
        <p:txBody>
          <a:bodyPr vert="horz" lIns="0" rIns="0" bIns="0" anchor="b">
            <a:normAutofit fontScale="97500" lnSpcReduction="10000"/>
          </a:bodyPr>
          <a:lstStyle/>
          <a:p>
            <a:pPr algn="ctr" defTabSz="342900">
              <a:lnSpc>
                <a:spcPct val="80000"/>
              </a:lnSpc>
            </a:pPr>
            <a:r>
              <a:rPr lang="en-US" sz="3375" dirty="0">
                <a:solidFill>
                  <a:srgbClr val="424242"/>
                </a:solidFill>
              </a:rPr>
              <a:t>ESQUEMA DE ISO 45001:2018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052" y="1268760"/>
            <a:ext cx="8464457" cy="4596908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1231362" y="3463304"/>
            <a:ext cx="419025" cy="692497"/>
          </a:xfrm>
          <a:prstGeom prst="rect">
            <a:avLst/>
          </a:prstGeom>
          <a:solidFill>
            <a:srgbClr val="FF0000">
              <a:alpha val="15000"/>
            </a:srgb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lIns="68580" tIns="34290" rIns="68580" bIns="34290">
            <a:spAutoFit/>
          </a:bodyPr>
          <a:lstStyle/>
          <a:p>
            <a:pPr algn="ctr" defTabSz="342900"/>
            <a:r>
              <a:rPr lang="es-ES" sz="4050" b="1" dirty="0">
                <a:ln w="12700">
                  <a:solidFill>
                    <a:srgbClr val="EE8011"/>
                  </a:solidFill>
                  <a:prstDash val="solid"/>
                </a:ln>
                <a:pattFill prst="pct50">
                  <a:fgClr>
                    <a:srgbClr val="EE8011"/>
                  </a:fgClr>
                  <a:bgClr>
                    <a:srgbClr val="EE8011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EE8011"/>
                  </a:outerShdw>
                </a:effectLst>
              </a:rPr>
              <a:t>R</a:t>
            </a:r>
          </a:p>
        </p:txBody>
      </p:sp>
      <p:sp>
        <p:nvSpPr>
          <p:cNvPr id="6" name="Rectángulo 5"/>
          <p:cNvSpPr/>
          <p:nvPr/>
        </p:nvSpPr>
        <p:spPr>
          <a:xfrm>
            <a:off x="4482080" y="1388586"/>
            <a:ext cx="419025" cy="692497"/>
          </a:xfrm>
          <a:prstGeom prst="rect">
            <a:avLst/>
          </a:prstGeom>
          <a:solidFill>
            <a:srgbClr val="FF0000">
              <a:alpha val="15000"/>
            </a:srgb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lIns="68580" tIns="34290" rIns="68580" bIns="34290">
            <a:spAutoFit/>
          </a:bodyPr>
          <a:lstStyle/>
          <a:p>
            <a:pPr algn="ctr" defTabSz="342900"/>
            <a:r>
              <a:rPr lang="es-ES" sz="4050" b="1" dirty="0">
                <a:ln w="12700">
                  <a:solidFill>
                    <a:srgbClr val="EE8011"/>
                  </a:solidFill>
                  <a:prstDash val="solid"/>
                </a:ln>
                <a:pattFill prst="pct50">
                  <a:fgClr>
                    <a:srgbClr val="EE8011"/>
                  </a:fgClr>
                  <a:bgClr>
                    <a:srgbClr val="EE8011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EE8011"/>
                  </a:outerShdw>
                </a:effectLst>
              </a:rPr>
              <a:t>R</a:t>
            </a:r>
          </a:p>
        </p:txBody>
      </p:sp>
      <p:sp>
        <p:nvSpPr>
          <p:cNvPr id="7" name="Rectángulo 6"/>
          <p:cNvSpPr/>
          <p:nvPr/>
        </p:nvSpPr>
        <p:spPr>
          <a:xfrm>
            <a:off x="6362835" y="3955140"/>
            <a:ext cx="419025" cy="692497"/>
          </a:xfrm>
          <a:prstGeom prst="rect">
            <a:avLst/>
          </a:prstGeom>
          <a:solidFill>
            <a:srgbClr val="FF0000">
              <a:alpha val="15000"/>
            </a:srgb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lIns="68580" tIns="34290" rIns="68580" bIns="34290">
            <a:spAutoFit/>
          </a:bodyPr>
          <a:lstStyle/>
          <a:p>
            <a:pPr algn="ctr" defTabSz="342900"/>
            <a:r>
              <a:rPr lang="es-ES" sz="4050" b="1" dirty="0">
                <a:ln w="12700">
                  <a:solidFill>
                    <a:srgbClr val="EE8011"/>
                  </a:solidFill>
                  <a:prstDash val="solid"/>
                </a:ln>
                <a:pattFill prst="pct50">
                  <a:fgClr>
                    <a:srgbClr val="EE8011"/>
                  </a:fgClr>
                  <a:bgClr>
                    <a:srgbClr val="EE8011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EE8011"/>
                  </a:outerShdw>
                </a:effectLst>
              </a:rPr>
              <a:t>R</a:t>
            </a:r>
          </a:p>
        </p:txBody>
      </p:sp>
      <p:sp>
        <p:nvSpPr>
          <p:cNvPr id="8" name="Rectángulo 7"/>
          <p:cNvSpPr/>
          <p:nvPr/>
        </p:nvSpPr>
        <p:spPr>
          <a:xfrm>
            <a:off x="4554211" y="4093686"/>
            <a:ext cx="419025" cy="692497"/>
          </a:xfrm>
          <a:prstGeom prst="rect">
            <a:avLst/>
          </a:prstGeom>
          <a:solidFill>
            <a:srgbClr val="FF0000">
              <a:alpha val="15000"/>
            </a:srgb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lIns="68580" tIns="34290" rIns="68580" bIns="34290">
            <a:spAutoFit/>
          </a:bodyPr>
          <a:lstStyle/>
          <a:p>
            <a:pPr algn="ctr" defTabSz="342900"/>
            <a:r>
              <a:rPr lang="es-ES" sz="4050" b="1" dirty="0">
                <a:ln w="12700">
                  <a:solidFill>
                    <a:srgbClr val="EE8011"/>
                  </a:solidFill>
                  <a:prstDash val="solid"/>
                </a:ln>
                <a:pattFill prst="pct50">
                  <a:fgClr>
                    <a:srgbClr val="EE8011"/>
                  </a:fgClr>
                  <a:bgClr>
                    <a:srgbClr val="EE8011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EE8011"/>
                  </a:outerShdw>
                </a:effectLst>
              </a:rPr>
              <a:t>R</a:t>
            </a:r>
          </a:p>
        </p:txBody>
      </p:sp>
    </p:spTree>
    <p:extLst>
      <p:ext uri="{BB962C8B-B14F-4D97-AF65-F5344CB8AC3E}">
        <p14:creationId xmlns:p14="http://schemas.microsoft.com/office/powerpoint/2010/main" val="157101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 </a:t>
            </a:r>
            <a:endParaRPr lang="es-EC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>
          <a:xfrm>
            <a:off x="410441" y="1193575"/>
            <a:ext cx="3816536" cy="2483392"/>
          </a:xfrm>
        </p:spPr>
        <p:txBody>
          <a:bodyPr/>
          <a:lstStyle/>
          <a:p>
            <a:r>
              <a:rPr lang="es-EC" dirty="0" smtClean="0"/>
              <a:t>Fuentes oficiales:</a:t>
            </a:r>
          </a:p>
          <a:p>
            <a:pPr lvl="1"/>
            <a:r>
              <a:rPr lang="es-EC" dirty="0" err="1" smtClean="0">
                <a:solidFill>
                  <a:schemeClr val="accent1">
                    <a:lumMod val="75000"/>
                  </a:schemeClr>
                </a:solidFill>
              </a:rPr>
              <a:t>Iaf</a:t>
            </a:r>
            <a:endParaRPr lang="es-EC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1"/>
            <a:r>
              <a:rPr lang="es-EC" dirty="0" err="1" smtClean="0">
                <a:solidFill>
                  <a:schemeClr val="accent1">
                    <a:lumMod val="75000"/>
                  </a:schemeClr>
                </a:solidFill>
              </a:rPr>
              <a:t>Iso</a:t>
            </a:r>
            <a:endParaRPr lang="es-EC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1"/>
            <a:r>
              <a:rPr lang="es-EC" dirty="0" smtClean="0"/>
              <a:t>Comité pc 283 </a:t>
            </a:r>
          </a:p>
          <a:p>
            <a:pPr lvl="1"/>
            <a:r>
              <a:rPr lang="es-EC" dirty="0" smtClean="0"/>
              <a:t>Certificadores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quarter" idx="14"/>
          </p:nvPr>
        </p:nvSpPr>
        <p:spPr>
          <a:xfrm>
            <a:off x="4495478" y="3628159"/>
            <a:ext cx="3814904" cy="126003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Requirements for the Migration to ISO 45001 :2018 from OHSAS 18001: 2007 </a:t>
            </a:r>
            <a:r>
              <a:rPr lang="en-US" dirty="0" smtClean="0">
                <a:solidFill>
                  <a:srgbClr val="FF0000"/>
                </a:solidFill>
              </a:rPr>
              <a:t>(3 </a:t>
            </a:r>
            <a:r>
              <a:rPr lang="en-US" dirty="0" err="1" smtClean="0">
                <a:solidFill>
                  <a:srgbClr val="FF0000"/>
                </a:solidFill>
              </a:rPr>
              <a:t>años</a:t>
            </a:r>
            <a:r>
              <a:rPr lang="en-US" dirty="0" smtClean="0">
                <a:solidFill>
                  <a:srgbClr val="FF0000"/>
                </a:solidFill>
              </a:rPr>
              <a:t> de </a:t>
            </a:r>
            <a:r>
              <a:rPr lang="en-US" dirty="0" err="1" smtClean="0">
                <a:solidFill>
                  <a:srgbClr val="FF0000"/>
                </a:solidFill>
              </a:rPr>
              <a:t>vigencia</a:t>
            </a:r>
            <a:r>
              <a:rPr lang="en-US" dirty="0" smtClean="0">
                <a:solidFill>
                  <a:srgbClr val="FF0000"/>
                </a:solidFill>
              </a:rPr>
              <a:t> a </a:t>
            </a:r>
            <a:r>
              <a:rPr lang="en-US" dirty="0" err="1" smtClean="0">
                <a:solidFill>
                  <a:srgbClr val="FF0000"/>
                </a:solidFill>
              </a:rPr>
              <a:t>ohsas</a:t>
            </a:r>
            <a:r>
              <a:rPr lang="en-US" dirty="0" smtClean="0">
                <a:solidFill>
                  <a:srgbClr val="FF0000"/>
                </a:solidFill>
              </a:rPr>
              <a:t> 18001)</a:t>
            </a:r>
          </a:p>
          <a:p>
            <a:pPr lvl="1"/>
            <a:r>
              <a:rPr lang="es-EC" dirty="0" smtClean="0">
                <a:solidFill>
                  <a:schemeClr val="accent1">
                    <a:lumMod val="75000"/>
                  </a:schemeClr>
                </a:solidFill>
              </a:rPr>
              <a:t>http://www.iaf.nu/upFiles/IAFMD21MigrationtoISO450012018Pub.pdf</a:t>
            </a:r>
            <a:endParaRPr lang="es-EC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9337" t="4563" r="6118" b="7179"/>
          <a:stretch/>
        </p:blipFill>
        <p:spPr>
          <a:xfrm>
            <a:off x="842" y="2779201"/>
            <a:ext cx="4494636" cy="2639291"/>
          </a:xfrm>
          <a:prstGeom prst="rect">
            <a:avLst/>
          </a:prstGeom>
        </p:spPr>
      </p:pic>
      <p:sp>
        <p:nvSpPr>
          <p:cNvPr id="6" name="Marcador de contenido 3"/>
          <p:cNvSpPr txBox="1">
            <a:spLocks/>
          </p:cNvSpPr>
          <p:nvPr/>
        </p:nvSpPr>
        <p:spPr>
          <a:xfrm>
            <a:off x="4601018" y="1371600"/>
            <a:ext cx="3814904" cy="2256559"/>
          </a:xfrm>
          <a:prstGeom prst="rect">
            <a:avLst/>
          </a:prstGeom>
        </p:spPr>
        <p:txBody>
          <a:bodyPr vert="horz" lIns="68580" tIns="34290" rIns="68580" bIns="3429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EE8011"/>
              </a:buClr>
            </a:pPr>
            <a:r>
              <a:rPr lang="es-ES" sz="1500" dirty="0">
                <a:solidFill>
                  <a:prstClr val="black"/>
                </a:solidFill>
              </a:rPr>
              <a:t>PROCESO TRANSICIÓN:</a:t>
            </a:r>
          </a:p>
          <a:p>
            <a:pPr lvl="1">
              <a:buClr>
                <a:srgbClr val="EE8011"/>
              </a:buClr>
            </a:pPr>
            <a:r>
              <a:rPr lang="es-ES" sz="1350" dirty="0">
                <a:solidFill>
                  <a:prstClr val="black"/>
                </a:solidFill>
              </a:rPr>
              <a:t>INFORMARSE REQUISITOS</a:t>
            </a:r>
          </a:p>
          <a:p>
            <a:pPr lvl="1">
              <a:buClr>
                <a:srgbClr val="EE8011"/>
              </a:buClr>
            </a:pPr>
            <a:r>
              <a:rPr lang="es-ES" sz="1350" dirty="0">
                <a:solidFill>
                  <a:prstClr val="black"/>
                </a:solidFill>
              </a:rPr>
              <a:t>DETERMINE BRECHAS</a:t>
            </a:r>
          </a:p>
          <a:p>
            <a:pPr lvl="1">
              <a:buClr>
                <a:srgbClr val="EE8011"/>
              </a:buClr>
            </a:pPr>
            <a:r>
              <a:rPr lang="es-ES" sz="1350" dirty="0">
                <a:solidFill>
                  <a:srgbClr val="EE8011">
                    <a:lumMod val="75000"/>
                  </a:srgbClr>
                </a:solidFill>
              </a:rPr>
              <a:t>DISEÑAR FINES Y ESTRUCTURA FUNCIONAL</a:t>
            </a:r>
          </a:p>
          <a:p>
            <a:pPr lvl="1">
              <a:buClr>
                <a:srgbClr val="EE8011"/>
              </a:buClr>
            </a:pPr>
            <a:r>
              <a:rPr lang="es-ES" sz="1350" dirty="0">
                <a:solidFill>
                  <a:prstClr val="black"/>
                </a:solidFill>
              </a:rPr>
              <a:t>PLANEAR CAMBIO</a:t>
            </a:r>
          </a:p>
          <a:p>
            <a:pPr lvl="1">
              <a:buClr>
                <a:srgbClr val="EE8011"/>
              </a:buClr>
            </a:pPr>
            <a:r>
              <a:rPr lang="es-ES" sz="1350" dirty="0">
                <a:solidFill>
                  <a:prstClr val="black"/>
                </a:solidFill>
              </a:rPr>
              <a:t>EJECUTAR CAMBIO</a:t>
            </a:r>
          </a:p>
          <a:p>
            <a:pPr lvl="1">
              <a:buClr>
                <a:srgbClr val="EE8011"/>
              </a:buClr>
            </a:pPr>
            <a:r>
              <a:rPr lang="es-ES" sz="1350" dirty="0">
                <a:solidFill>
                  <a:prstClr val="black"/>
                </a:solidFill>
              </a:rPr>
              <a:t>PROGRAMAS PLAZOS VALIDEZ</a:t>
            </a:r>
            <a:endParaRPr lang="es-EC" sz="135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5644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10442" y="2701636"/>
            <a:ext cx="7797662" cy="863974"/>
          </a:xfrm>
        </p:spPr>
        <p:txBody>
          <a:bodyPr/>
          <a:lstStyle/>
          <a:p>
            <a:pPr algn="ctr"/>
            <a:r>
              <a:rPr lang="es-EC" dirty="0" smtClean="0"/>
              <a:t>GRACIAS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898354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8932" y="962610"/>
            <a:ext cx="7797662" cy="863974"/>
          </a:xfrm>
        </p:spPr>
        <p:txBody>
          <a:bodyPr/>
          <a:lstStyle/>
          <a:p>
            <a:r>
              <a:rPr lang="es-EC" dirty="0" smtClean="0"/>
              <a:t>EXTRA</a:t>
            </a:r>
            <a:endParaRPr lang="es-EC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>
          <a:xfrm>
            <a:off x="237260" y="1479341"/>
            <a:ext cx="3427268" cy="462989"/>
          </a:xfrm>
        </p:spPr>
        <p:txBody>
          <a:bodyPr/>
          <a:lstStyle/>
          <a:p>
            <a:r>
              <a:rPr lang="es-EC" dirty="0" smtClean="0"/>
              <a:t>ACCIONES DE CONSULTA Y PARTICIPACION</a:t>
            </a:r>
            <a:endParaRPr lang="es-EC" dirty="0"/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458933" y="1942330"/>
            <a:ext cx="3378777" cy="3834426"/>
          </a:xfrm>
          <a:prstGeom prst="rect">
            <a:avLst/>
          </a:prstGeom>
          <a:solidFill>
            <a:srgbClr val="C0C0C0">
              <a:alpha val="18000"/>
            </a:srgbClr>
          </a:solidFill>
          <a:ln w="22225">
            <a:solidFill>
              <a:srgbClr val="333300"/>
            </a:solidFill>
            <a:miter lim="800000"/>
            <a:headEnd/>
            <a:tailEnd/>
          </a:ln>
        </p:spPr>
        <p:txBody>
          <a:bodyPr lIns="68570" tIns="34284" rIns="68570" bIns="34284"/>
          <a:lstStyle/>
          <a:p>
            <a:pPr algn="just" defTabSz="571602">
              <a:lnSpc>
                <a:spcPct val="80000"/>
              </a:lnSpc>
              <a:spcBef>
                <a:spcPct val="30000"/>
              </a:spcBef>
              <a:buClr>
                <a:srgbClr val="EE8E11"/>
              </a:buClr>
              <a:buSzPct val="70000"/>
            </a:pPr>
            <a:r>
              <a:rPr lang="es-EC" sz="675" dirty="0">
                <a:solidFill>
                  <a:prstClr val="black"/>
                </a:solidFill>
                <a:latin typeface="Times New Roman" pitchFamily="18" charset="0"/>
              </a:rPr>
              <a:t>Alta dirección debe asegurar activa participación, usando consulta</a:t>
            </a:r>
          </a:p>
          <a:p>
            <a:pPr algn="just" defTabSz="571602">
              <a:lnSpc>
                <a:spcPct val="80000"/>
              </a:lnSpc>
              <a:spcBef>
                <a:spcPct val="30000"/>
              </a:spcBef>
              <a:buClr>
                <a:srgbClr val="EE8E11"/>
              </a:buClr>
              <a:buSzPct val="70000"/>
            </a:pPr>
            <a:r>
              <a:rPr lang="es-EC" sz="675" dirty="0">
                <a:solidFill>
                  <a:prstClr val="black"/>
                </a:solidFill>
                <a:latin typeface="Times New Roman" pitchFamily="18" charset="0"/>
              </a:rPr>
              <a:t>Eliminar barreras de participación</a:t>
            </a:r>
          </a:p>
          <a:p>
            <a:pPr algn="just" defTabSz="571602">
              <a:lnSpc>
                <a:spcPct val="80000"/>
              </a:lnSpc>
              <a:spcBef>
                <a:spcPct val="30000"/>
              </a:spcBef>
              <a:buClr>
                <a:srgbClr val="EE8E11"/>
              </a:buClr>
              <a:buSzPct val="70000"/>
            </a:pPr>
            <a:r>
              <a:rPr lang="es-EC" sz="675" dirty="0">
                <a:solidFill>
                  <a:prstClr val="black"/>
                </a:solidFill>
                <a:latin typeface="Times New Roman" pitchFamily="18" charset="0"/>
              </a:rPr>
              <a:t>Política debe incluir compromiso hacia la participación – involucramiento</a:t>
            </a:r>
          </a:p>
          <a:p>
            <a:pPr algn="just" defTabSz="571602">
              <a:lnSpc>
                <a:spcPct val="80000"/>
              </a:lnSpc>
              <a:spcBef>
                <a:spcPct val="30000"/>
              </a:spcBef>
              <a:buClr>
                <a:srgbClr val="EE8E11"/>
              </a:buClr>
              <a:buSzPct val="70000"/>
            </a:pPr>
            <a:r>
              <a:rPr lang="es-EC" sz="675" dirty="0">
                <a:solidFill>
                  <a:prstClr val="black"/>
                </a:solidFill>
                <a:latin typeface="Times New Roman" pitchFamily="18" charset="0"/>
              </a:rPr>
              <a:t>Política debe ser establecida en consulta con trabajadores</a:t>
            </a:r>
          </a:p>
          <a:p>
            <a:pPr algn="just" defTabSz="571602">
              <a:lnSpc>
                <a:spcPct val="80000"/>
              </a:lnSpc>
              <a:spcBef>
                <a:spcPct val="30000"/>
              </a:spcBef>
              <a:buClr>
                <a:srgbClr val="EE8E11"/>
              </a:buClr>
              <a:buSzPct val="70000"/>
            </a:pPr>
            <a:r>
              <a:rPr lang="es-EC" sz="675" dirty="0">
                <a:solidFill>
                  <a:prstClr val="black"/>
                </a:solidFill>
                <a:latin typeface="Times New Roman" pitchFamily="18" charset="0"/>
              </a:rPr>
              <a:t>Proceso de participación:</a:t>
            </a:r>
          </a:p>
          <a:p>
            <a:pPr marL="132160" lvl="1" algn="just" defTabSz="571602">
              <a:lnSpc>
                <a:spcPct val="80000"/>
              </a:lnSpc>
              <a:spcBef>
                <a:spcPct val="30000"/>
              </a:spcBef>
              <a:buClr>
                <a:srgbClr val="EE8E11"/>
              </a:buClr>
              <a:buSzPct val="70000"/>
            </a:pPr>
            <a:r>
              <a:rPr lang="es-EC" sz="675" dirty="0">
                <a:solidFill>
                  <a:prstClr val="black"/>
                </a:solidFill>
                <a:latin typeface="Times New Roman" pitchFamily="18" charset="0"/>
              </a:rPr>
              <a:t>Proveer mecanismos, tiempo, entrenamiento, recursos</a:t>
            </a:r>
          </a:p>
          <a:p>
            <a:pPr marL="132160" lvl="1" algn="just" defTabSz="571602">
              <a:lnSpc>
                <a:spcPct val="80000"/>
              </a:lnSpc>
              <a:spcBef>
                <a:spcPct val="30000"/>
              </a:spcBef>
              <a:buClr>
                <a:srgbClr val="EE8E11"/>
              </a:buClr>
              <a:buSzPct val="70000"/>
            </a:pPr>
            <a:r>
              <a:rPr lang="es-EC" sz="675" dirty="0">
                <a:solidFill>
                  <a:prstClr val="black"/>
                </a:solidFill>
                <a:latin typeface="Times New Roman" pitchFamily="18" charset="0"/>
              </a:rPr>
              <a:t>Proveer información oportuna y acceso</a:t>
            </a:r>
          </a:p>
          <a:p>
            <a:pPr marL="132160" lvl="1" algn="just" defTabSz="571602">
              <a:lnSpc>
                <a:spcPct val="80000"/>
              </a:lnSpc>
              <a:spcBef>
                <a:spcPct val="30000"/>
              </a:spcBef>
              <a:buClr>
                <a:srgbClr val="EE8E11"/>
              </a:buClr>
              <a:buSzPct val="70000"/>
            </a:pPr>
            <a:r>
              <a:rPr lang="es-EC" sz="675" dirty="0">
                <a:solidFill>
                  <a:prstClr val="black"/>
                </a:solidFill>
                <a:latin typeface="Times New Roman" pitchFamily="18" charset="0"/>
              </a:rPr>
              <a:t>Identificar y remover barreras</a:t>
            </a:r>
          </a:p>
          <a:p>
            <a:pPr algn="just" defTabSz="571602">
              <a:lnSpc>
                <a:spcPct val="80000"/>
              </a:lnSpc>
              <a:spcBef>
                <a:spcPct val="30000"/>
              </a:spcBef>
              <a:buClr>
                <a:srgbClr val="EE8E11"/>
              </a:buClr>
              <a:buSzPct val="70000"/>
            </a:pPr>
            <a:r>
              <a:rPr lang="es-EC" sz="675" dirty="0">
                <a:solidFill>
                  <a:prstClr val="black"/>
                </a:solidFill>
                <a:latin typeface="Times New Roman" pitchFamily="18" charset="0"/>
              </a:rPr>
              <a:t>Énfasis en participación:</a:t>
            </a:r>
          </a:p>
          <a:p>
            <a:pPr marL="132160" lvl="1" algn="just" defTabSz="571602">
              <a:lnSpc>
                <a:spcPct val="80000"/>
              </a:lnSpc>
              <a:spcBef>
                <a:spcPct val="30000"/>
              </a:spcBef>
              <a:buClr>
                <a:srgbClr val="EE8E11"/>
              </a:buClr>
              <a:buSzPct val="70000"/>
            </a:pPr>
            <a:r>
              <a:rPr lang="es-EC" sz="675" dirty="0">
                <a:solidFill>
                  <a:prstClr val="black"/>
                </a:solidFill>
                <a:latin typeface="Times New Roman" pitchFamily="18" charset="0"/>
              </a:rPr>
              <a:t>Determinar mecanismos de participación y consulta</a:t>
            </a:r>
          </a:p>
          <a:p>
            <a:pPr marL="132160" lvl="1" algn="just" defTabSz="571602">
              <a:lnSpc>
                <a:spcPct val="80000"/>
              </a:lnSpc>
              <a:spcBef>
                <a:spcPct val="30000"/>
              </a:spcBef>
              <a:buClr>
                <a:srgbClr val="EE8E11"/>
              </a:buClr>
              <a:buSzPct val="70000"/>
            </a:pPr>
            <a:r>
              <a:rPr lang="es-EC" sz="675" dirty="0">
                <a:solidFill>
                  <a:prstClr val="black"/>
                </a:solidFill>
                <a:latin typeface="Times New Roman" pitchFamily="18" charset="0"/>
              </a:rPr>
              <a:t>Identificación peligros riesgos SSO</a:t>
            </a:r>
          </a:p>
          <a:p>
            <a:pPr marL="132160" lvl="1" algn="just" defTabSz="571602">
              <a:lnSpc>
                <a:spcPct val="80000"/>
              </a:lnSpc>
              <a:spcBef>
                <a:spcPct val="30000"/>
              </a:spcBef>
              <a:buClr>
                <a:srgbClr val="EE8E11"/>
              </a:buClr>
              <a:buSzPct val="70000"/>
            </a:pPr>
            <a:r>
              <a:rPr lang="es-EC" sz="675" dirty="0">
                <a:solidFill>
                  <a:prstClr val="black"/>
                </a:solidFill>
                <a:latin typeface="Times New Roman" pitchFamily="18" charset="0"/>
              </a:rPr>
              <a:t>Control de riesgos</a:t>
            </a:r>
          </a:p>
          <a:p>
            <a:pPr marL="132160" lvl="1" algn="just" defTabSz="571602">
              <a:lnSpc>
                <a:spcPct val="80000"/>
              </a:lnSpc>
              <a:spcBef>
                <a:spcPct val="30000"/>
              </a:spcBef>
              <a:buClr>
                <a:srgbClr val="EE8E11"/>
              </a:buClr>
              <a:buSzPct val="70000"/>
            </a:pPr>
            <a:r>
              <a:rPr lang="es-EC" sz="675" dirty="0">
                <a:solidFill>
                  <a:prstClr val="black"/>
                </a:solidFill>
                <a:latin typeface="Times New Roman" pitchFamily="18" charset="0"/>
              </a:rPr>
              <a:t>Identificar necesidades de competencia, entrenamiento</a:t>
            </a:r>
          </a:p>
          <a:p>
            <a:pPr marL="132160" lvl="1" algn="just" defTabSz="571602">
              <a:lnSpc>
                <a:spcPct val="80000"/>
              </a:lnSpc>
              <a:spcBef>
                <a:spcPct val="30000"/>
              </a:spcBef>
              <a:buClr>
                <a:srgbClr val="EE8E11"/>
              </a:buClr>
              <a:buSzPct val="70000"/>
            </a:pPr>
            <a:r>
              <a:rPr lang="es-EC" sz="675" dirty="0">
                <a:solidFill>
                  <a:prstClr val="black"/>
                </a:solidFill>
                <a:latin typeface="Times New Roman" pitchFamily="18" charset="0"/>
              </a:rPr>
              <a:t>Información necesaria a ser comunicada</a:t>
            </a:r>
          </a:p>
          <a:p>
            <a:pPr marL="132160" lvl="1" algn="just" defTabSz="571602">
              <a:lnSpc>
                <a:spcPct val="80000"/>
              </a:lnSpc>
              <a:spcBef>
                <a:spcPct val="30000"/>
              </a:spcBef>
              <a:buClr>
                <a:srgbClr val="EE8E11"/>
              </a:buClr>
              <a:buSzPct val="70000"/>
            </a:pPr>
            <a:r>
              <a:rPr lang="es-EC" sz="675" dirty="0">
                <a:solidFill>
                  <a:prstClr val="black"/>
                </a:solidFill>
                <a:latin typeface="Times New Roman" pitchFamily="18" charset="0"/>
              </a:rPr>
              <a:t>Determinar medidas y su uso efectivo</a:t>
            </a:r>
          </a:p>
          <a:p>
            <a:pPr marL="132160" lvl="1" algn="just" defTabSz="571602">
              <a:lnSpc>
                <a:spcPct val="80000"/>
              </a:lnSpc>
              <a:spcBef>
                <a:spcPct val="30000"/>
              </a:spcBef>
              <a:buClr>
                <a:srgbClr val="EE8E11"/>
              </a:buClr>
              <a:buSzPct val="70000"/>
            </a:pPr>
            <a:r>
              <a:rPr lang="es-EC" sz="675" dirty="0">
                <a:solidFill>
                  <a:prstClr val="black"/>
                </a:solidFill>
                <a:latin typeface="Times New Roman" pitchFamily="18" charset="0"/>
              </a:rPr>
              <a:t>Investigar incidentes y no conformidades</a:t>
            </a:r>
          </a:p>
          <a:p>
            <a:pPr algn="just" defTabSz="571602">
              <a:lnSpc>
                <a:spcPct val="80000"/>
              </a:lnSpc>
              <a:spcBef>
                <a:spcPct val="30000"/>
              </a:spcBef>
              <a:buClr>
                <a:srgbClr val="EE8E11"/>
              </a:buClr>
              <a:buSzPct val="70000"/>
            </a:pPr>
            <a:r>
              <a:rPr lang="es-EC" sz="675" dirty="0">
                <a:solidFill>
                  <a:prstClr val="black"/>
                </a:solidFill>
                <a:latin typeface="Times New Roman" pitchFamily="18" charset="0"/>
              </a:rPr>
              <a:t>Adicional énfasis en consulta:</a:t>
            </a:r>
          </a:p>
          <a:p>
            <a:pPr marL="132160" lvl="1" algn="just" defTabSz="571602">
              <a:lnSpc>
                <a:spcPct val="80000"/>
              </a:lnSpc>
              <a:spcBef>
                <a:spcPct val="30000"/>
              </a:spcBef>
              <a:buClr>
                <a:srgbClr val="EE8E11"/>
              </a:buClr>
              <a:buSzPct val="70000"/>
            </a:pPr>
            <a:r>
              <a:rPr lang="es-EC" sz="675" dirty="0">
                <a:solidFill>
                  <a:prstClr val="black"/>
                </a:solidFill>
                <a:latin typeface="Times New Roman" pitchFamily="18" charset="0"/>
              </a:rPr>
              <a:t>Determinar necesidades y expectativas de partes interesadas</a:t>
            </a:r>
          </a:p>
          <a:p>
            <a:pPr marL="132160" lvl="1" algn="just" defTabSz="571602">
              <a:lnSpc>
                <a:spcPct val="80000"/>
              </a:lnSpc>
              <a:spcBef>
                <a:spcPct val="30000"/>
              </a:spcBef>
              <a:buClr>
                <a:srgbClr val="EE8E11"/>
              </a:buClr>
              <a:buSzPct val="70000"/>
            </a:pPr>
            <a:r>
              <a:rPr lang="es-EC" sz="675" dirty="0">
                <a:solidFill>
                  <a:prstClr val="black"/>
                </a:solidFill>
                <a:latin typeface="Times New Roman" pitchFamily="18" charset="0"/>
              </a:rPr>
              <a:t>Establecer política</a:t>
            </a:r>
          </a:p>
          <a:p>
            <a:pPr marL="132160" lvl="1" algn="just" defTabSz="571602">
              <a:lnSpc>
                <a:spcPct val="80000"/>
              </a:lnSpc>
              <a:spcBef>
                <a:spcPct val="30000"/>
              </a:spcBef>
              <a:buClr>
                <a:srgbClr val="EE8E11"/>
              </a:buClr>
              <a:buSzPct val="70000"/>
            </a:pPr>
            <a:r>
              <a:rPr lang="es-EC" sz="675" dirty="0">
                <a:solidFill>
                  <a:prstClr val="black"/>
                </a:solidFill>
                <a:latin typeface="Times New Roman" pitchFamily="18" charset="0"/>
              </a:rPr>
              <a:t>Asignar roles, responsabilidades, dar cuenta, autoridades</a:t>
            </a:r>
          </a:p>
          <a:p>
            <a:pPr marL="132160" lvl="1" algn="just" defTabSz="571602">
              <a:lnSpc>
                <a:spcPct val="80000"/>
              </a:lnSpc>
              <a:spcBef>
                <a:spcPct val="30000"/>
              </a:spcBef>
              <a:buClr>
                <a:srgbClr val="EE8E11"/>
              </a:buClr>
              <a:buSzPct val="70000"/>
            </a:pPr>
            <a:r>
              <a:rPr lang="es-EC" sz="675" dirty="0">
                <a:solidFill>
                  <a:prstClr val="black"/>
                </a:solidFill>
                <a:latin typeface="Times New Roman" pitchFamily="18" charset="0"/>
              </a:rPr>
              <a:t>Determinar cómo se aplican requisitos legales</a:t>
            </a:r>
          </a:p>
          <a:p>
            <a:pPr marL="132160" lvl="1" algn="just" defTabSz="571602">
              <a:lnSpc>
                <a:spcPct val="80000"/>
              </a:lnSpc>
              <a:spcBef>
                <a:spcPct val="30000"/>
              </a:spcBef>
              <a:buClr>
                <a:srgbClr val="EE8E11"/>
              </a:buClr>
              <a:buSzPct val="70000"/>
            </a:pPr>
            <a:r>
              <a:rPr lang="es-EC" sz="675" dirty="0">
                <a:solidFill>
                  <a:prstClr val="black"/>
                </a:solidFill>
                <a:latin typeface="Times New Roman" pitchFamily="18" charset="0"/>
              </a:rPr>
              <a:t>Establecer objetivos SSO</a:t>
            </a:r>
          </a:p>
          <a:p>
            <a:pPr marL="132160" lvl="1" algn="just" defTabSz="571602">
              <a:lnSpc>
                <a:spcPct val="80000"/>
              </a:lnSpc>
              <a:spcBef>
                <a:spcPct val="30000"/>
              </a:spcBef>
              <a:buClr>
                <a:srgbClr val="EE8E11"/>
              </a:buClr>
              <a:buSzPct val="70000"/>
            </a:pPr>
            <a:r>
              <a:rPr lang="es-EC" sz="675" dirty="0">
                <a:solidFill>
                  <a:prstClr val="black"/>
                </a:solidFill>
                <a:latin typeface="Times New Roman" pitchFamily="18" charset="0"/>
              </a:rPr>
              <a:t>Determinar controles de procesos externos, compra y contratistas</a:t>
            </a:r>
          </a:p>
          <a:p>
            <a:pPr marL="132160" lvl="1" algn="just" defTabSz="571602">
              <a:lnSpc>
                <a:spcPct val="80000"/>
              </a:lnSpc>
              <a:spcBef>
                <a:spcPct val="30000"/>
              </a:spcBef>
              <a:buClr>
                <a:srgbClr val="EE8E11"/>
              </a:buClr>
              <a:buSzPct val="70000"/>
            </a:pPr>
            <a:r>
              <a:rPr lang="es-EC" sz="675" dirty="0">
                <a:solidFill>
                  <a:prstClr val="black"/>
                </a:solidFill>
                <a:latin typeface="Times New Roman" pitchFamily="18" charset="0"/>
              </a:rPr>
              <a:t>Determinar lo que se necesita monitorear</a:t>
            </a:r>
          </a:p>
          <a:p>
            <a:pPr marL="132160" lvl="1" algn="just" defTabSz="571602">
              <a:lnSpc>
                <a:spcPct val="80000"/>
              </a:lnSpc>
              <a:spcBef>
                <a:spcPct val="30000"/>
              </a:spcBef>
              <a:buClr>
                <a:srgbClr val="EE8E11"/>
              </a:buClr>
              <a:buSzPct val="70000"/>
            </a:pPr>
            <a:r>
              <a:rPr lang="es-EC" sz="675" dirty="0">
                <a:solidFill>
                  <a:prstClr val="black"/>
                </a:solidFill>
                <a:latin typeface="Times New Roman" pitchFamily="18" charset="0"/>
              </a:rPr>
              <a:t>Determinar y mantener programa de auditoría</a:t>
            </a:r>
          </a:p>
          <a:p>
            <a:pPr marL="132160" lvl="1" algn="just" defTabSz="571602">
              <a:lnSpc>
                <a:spcPct val="80000"/>
              </a:lnSpc>
              <a:spcBef>
                <a:spcPct val="30000"/>
              </a:spcBef>
              <a:buClr>
                <a:srgbClr val="EE8E11"/>
              </a:buClr>
              <a:buSzPct val="70000"/>
            </a:pPr>
            <a:r>
              <a:rPr lang="es-EC" sz="675" dirty="0">
                <a:solidFill>
                  <a:prstClr val="black"/>
                </a:solidFill>
                <a:latin typeface="Times New Roman" pitchFamily="18" charset="0"/>
              </a:rPr>
              <a:t>Establecer proceso de mejora continua</a:t>
            </a:r>
          </a:p>
          <a:p>
            <a:pPr algn="just" defTabSz="571602">
              <a:lnSpc>
                <a:spcPct val="80000"/>
              </a:lnSpc>
              <a:spcBef>
                <a:spcPct val="30000"/>
              </a:spcBef>
              <a:buClr>
                <a:srgbClr val="EE8E11"/>
              </a:buClr>
              <a:buSzPct val="70000"/>
            </a:pPr>
            <a:r>
              <a:rPr lang="es-EC" sz="675" dirty="0">
                <a:solidFill>
                  <a:prstClr val="black"/>
                </a:solidFill>
                <a:latin typeface="Times New Roman" pitchFamily="18" charset="0"/>
              </a:rPr>
              <a:t>Considerar participación en la planeación del sistema</a:t>
            </a:r>
          </a:p>
          <a:p>
            <a:pPr algn="just" defTabSz="571602">
              <a:lnSpc>
                <a:spcPct val="80000"/>
              </a:lnSpc>
              <a:spcBef>
                <a:spcPct val="30000"/>
              </a:spcBef>
              <a:buClr>
                <a:srgbClr val="EE8E11"/>
              </a:buClr>
              <a:buSzPct val="70000"/>
            </a:pPr>
            <a:r>
              <a:rPr lang="es-EC" sz="675" dirty="0">
                <a:solidFill>
                  <a:prstClr val="black"/>
                </a:solidFill>
                <a:latin typeface="Times New Roman" pitchFamily="18" charset="0"/>
              </a:rPr>
              <a:t>Establecer programas de auditoría que incluya consulta</a:t>
            </a:r>
          </a:p>
          <a:p>
            <a:pPr algn="just" defTabSz="571602">
              <a:lnSpc>
                <a:spcPct val="80000"/>
              </a:lnSpc>
              <a:spcBef>
                <a:spcPct val="30000"/>
              </a:spcBef>
              <a:buClr>
                <a:srgbClr val="EE8E11"/>
              </a:buClr>
              <a:buSzPct val="70000"/>
            </a:pPr>
            <a:r>
              <a:rPr lang="es-EC" sz="675" dirty="0">
                <a:solidFill>
                  <a:prstClr val="black"/>
                </a:solidFill>
                <a:latin typeface="Times New Roman" pitchFamily="18" charset="0"/>
              </a:rPr>
              <a:t>Revisión gerencial debe evaluar tendencias de participación de personal</a:t>
            </a:r>
          </a:p>
          <a:p>
            <a:pPr algn="just" defTabSz="571602">
              <a:lnSpc>
                <a:spcPct val="80000"/>
              </a:lnSpc>
              <a:spcBef>
                <a:spcPct val="30000"/>
              </a:spcBef>
              <a:buClr>
                <a:srgbClr val="EE8E11"/>
              </a:buClr>
              <a:buSzPct val="70000"/>
            </a:pPr>
            <a:r>
              <a:rPr lang="es-EC" sz="675" dirty="0">
                <a:solidFill>
                  <a:prstClr val="black"/>
                </a:solidFill>
                <a:latin typeface="Times New Roman" pitchFamily="18" charset="0"/>
              </a:rPr>
              <a:t>Revisión gerencial debe evaluar tendencias de salidas de la consulta</a:t>
            </a:r>
          </a:p>
          <a:p>
            <a:pPr algn="just" defTabSz="571602">
              <a:lnSpc>
                <a:spcPct val="80000"/>
              </a:lnSpc>
              <a:spcBef>
                <a:spcPct val="30000"/>
              </a:spcBef>
              <a:buClr>
                <a:srgbClr val="EE8E11"/>
              </a:buClr>
              <a:buSzPct val="70000"/>
            </a:pPr>
            <a:r>
              <a:rPr lang="es-EC" sz="675" dirty="0">
                <a:solidFill>
                  <a:prstClr val="black"/>
                </a:solidFill>
                <a:latin typeface="Times New Roman" pitchFamily="18" charset="0"/>
              </a:rPr>
              <a:t>Evaluar con participación del personal necesidad de acciones correctivas</a:t>
            </a:r>
          </a:p>
          <a:p>
            <a:pPr algn="just" defTabSz="571602">
              <a:lnSpc>
                <a:spcPct val="80000"/>
              </a:lnSpc>
              <a:spcBef>
                <a:spcPct val="30000"/>
              </a:spcBef>
              <a:buClr>
                <a:srgbClr val="EE8E11"/>
              </a:buClr>
              <a:buSzPct val="70000"/>
            </a:pPr>
            <a:r>
              <a:rPr lang="es-EC" sz="675" dirty="0">
                <a:solidFill>
                  <a:prstClr val="black"/>
                </a:solidFill>
                <a:latin typeface="Times New Roman" pitchFamily="18" charset="0"/>
              </a:rPr>
              <a:t>Asegurar que la participación es efectiva para el proceso de mejora</a:t>
            </a:r>
          </a:p>
          <a:p>
            <a:pPr algn="just" defTabSz="571602">
              <a:lnSpc>
                <a:spcPct val="80000"/>
              </a:lnSpc>
              <a:spcBef>
                <a:spcPct val="30000"/>
              </a:spcBef>
              <a:buClr>
                <a:srgbClr val="EE8E11"/>
              </a:buClr>
              <a:buSzPct val="70000"/>
            </a:pPr>
            <a:endParaRPr lang="es-EC" sz="600" dirty="0">
              <a:solidFill>
                <a:prstClr val="black"/>
              </a:solidFill>
              <a:latin typeface="Times New Roman" pitchFamily="18" charset="0"/>
            </a:endParaRPr>
          </a:p>
          <a:p>
            <a:pPr algn="just" defTabSz="571602">
              <a:lnSpc>
                <a:spcPct val="80000"/>
              </a:lnSpc>
              <a:spcBef>
                <a:spcPct val="30000"/>
              </a:spcBef>
              <a:buClr>
                <a:srgbClr val="EE8E11"/>
              </a:buClr>
              <a:buSzPct val="70000"/>
            </a:pPr>
            <a:endParaRPr lang="es-EC" sz="600" dirty="0">
              <a:solidFill>
                <a:prstClr val="black"/>
              </a:solidFill>
              <a:latin typeface="Times New Roman" pitchFamily="18" charset="0"/>
            </a:endParaRPr>
          </a:p>
          <a:p>
            <a:pPr algn="just" defTabSz="571602">
              <a:lnSpc>
                <a:spcPct val="80000"/>
              </a:lnSpc>
              <a:spcBef>
                <a:spcPct val="30000"/>
              </a:spcBef>
              <a:buClr>
                <a:srgbClr val="EE8E11"/>
              </a:buClr>
              <a:buSzPct val="70000"/>
            </a:pPr>
            <a:endParaRPr lang="es-EC" sz="600" dirty="0">
              <a:solidFill>
                <a:prstClr val="black"/>
              </a:solidFill>
              <a:latin typeface="Times New Roman" pitchFamily="18" charset="0"/>
            </a:endParaRPr>
          </a:p>
          <a:p>
            <a:pPr algn="just" defTabSz="571602">
              <a:lnSpc>
                <a:spcPct val="80000"/>
              </a:lnSpc>
              <a:spcBef>
                <a:spcPct val="30000"/>
              </a:spcBef>
              <a:buClr>
                <a:srgbClr val="EE8E11"/>
              </a:buClr>
              <a:buSzPct val="70000"/>
            </a:pPr>
            <a:endParaRPr lang="es-EC" sz="600" dirty="0">
              <a:solidFill>
                <a:prstClr val="black"/>
              </a:solidFill>
              <a:latin typeface="Times New Roman" pitchFamily="18" charset="0"/>
            </a:endParaRPr>
          </a:p>
          <a:p>
            <a:pPr algn="just" defTabSz="571602">
              <a:lnSpc>
                <a:spcPct val="80000"/>
              </a:lnSpc>
              <a:spcBef>
                <a:spcPct val="30000"/>
              </a:spcBef>
              <a:buClr>
                <a:srgbClr val="EE8E11"/>
              </a:buClr>
              <a:buSzPct val="70000"/>
            </a:pPr>
            <a:endParaRPr lang="es-EC" sz="600" dirty="0">
              <a:solidFill>
                <a:prstClr val="black"/>
              </a:solidFill>
              <a:latin typeface="Times New Roman" pitchFamily="18" charset="0"/>
            </a:endParaRPr>
          </a:p>
          <a:p>
            <a:pPr algn="just" defTabSz="571602">
              <a:lnSpc>
                <a:spcPct val="80000"/>
              </a:lnSpc>
              <a:spcBef>
                <a:spcPct val="30000"/>
              </a:spcBef>
              <a:buClr>
                <a:srgbClr val="EE8E11"/>
              </a:buClr>
              <a:buSzPct val="70000"/>
            </a:pPr>
            <a:endParaRPr lang="es-ES" sz="600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4391892" y="1942330"/>
            <a:ext cx="4156363" cy="3718679"/>
          </a:xfrm>
          <a:prstGeom prst="rect">
            <a:avLst/>
          </a:prstGeom>
          <a:solidFill>
            <a:srgbClr val="C0C0C0">
              <a:alpha val="18000"/>
            </a:srgbClr>
          </a:solidFill>
          <a:ln w="22225">
            <a:solidFill>
              <a:srgbClr val="333300"/>
            </a:solidFill>
            <a:miter lim="800000"/>
            <a:headEnd/>
            <a:tailEnd/>
          </a:ln>
        </p:spPr>
        <p:txBody>
          <a:bodyPr lIns="68570" tIns="34284" rIns="68570" bIns="34284"/>
          <a:lstStyle/>
          <a:p>
            <a:pPr marL="171450" indent="-171450" defTabSz="342900">
              <a:lnSpc>
                <a:spcPct val="150000"/>
              </a:lnSpc>
              <a:buFont typeface="+mj-lt"/>
              <a:buAutoNum type="arabicPeriod"/>
            </a:pPr>
            <a:r>
              <a:rPr lang="es-EC" sz="75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Ya no es necesario </a:t>
            </a:r>
            <a:r>
              <a:rPr lang="es-EC" sz="75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hacer "proceso" de consulta, ahora solo hay que asegurar consulta </a:t>
            </a:r>
          </a:p>
          <a:p>
            <a:pPr marL="171450" indent="-171450" defTabSz="342900">
              <a:lnSpc>
                <a:spcPct val="150000"/>
              </a:lnSpc>
              <a:buFont typeface="+mj-lt"/>
              <a:buAutoNum type="arabicPeriod"/>
            </a:pPr>
            <a:r>
              <a:rPr lang="es-EC" sz="75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Ahora incluyen responsabilidad de Alta Dirección de evitar represalias a los trabajadores.</a:t>
            </a:r>
          </a:p>
          <a:p>
            <a:pPr marL="171450" indent="-171450" defTabSz="342900">
              <a:lnSpc>
                <a:spcPct val="150000"/>
              </a:lnSpc>
              <a:buFont typeface="+mj-lt"/>
              <a:buAutoNum type="arabicPeriod"/>
            </a:pPr>
            <a:r>
              <a:rPr lang="es-EC" sz="75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Ahora incluyen responsabilidad de Alta Dirección de considerar (no obligatorio) formar comunidades de seguridad y salud y apoyarlas.</a:t>
            </a:r>
          </a:p>
          <a:p>
            <a:pPr marL="171450" indent="-171450" defTabSz="342900">
              <a:lnSpc>
                <a:spcPct val="150000"/>
              </a:lnSpc>
              <a:buFont typeface="+mj-lt"/>
              <a:buAutoNum type="arabicPeriod"/>
            </a:pPr>
            <a:r>
              <a:rPr lang="es-EC" sz="75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Ahora se obliga a evaluar (no solo identificar) oportunidades para el sistema HSE</a:t>
            </a:r>
          </a:p>
          <a:p>
            <a:pPr marL="171450" indent="-171450" defTabSz="342900">
              <a:lnSpc>
                <a:spcPct val="150000"/>
              </a:lnSpc>
              <a:buFont typeface="+mj-lt"/>
              <a:buAutoNum type="arabicPeriod"/>
            </a:pPr>
            <a:r>
              <a:rPr lang="es-EC" sz="75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Ahora se obliga a que trabajadores tengan competencia para identificar peligros</a:t>
            </a:r>
          </a:p>
          <a:p>
            <a:pPr marL="171450" indent="-171450" defTabSz="342900">
              <a:lnSpc>
                <a:spcPct val="150000"/>
              </a:lnSpc>
              <a:buFont typeface="+mj-lt"/>
              <a:buAutoNum type="arabicPeriod"/>
            </a:pPr>
            <a:r>
              <a:rPr lang="es-EC" sz="75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Ahora obliga a que trabajadores sean consientes de acuerdos sobre alejarse de situaciones trabajo ante presencia de peligros con consecuencias indebidas</a:t>
            </a:r>
          </a:p>
          <a:p>
            <a:pPr marL="171450" indent="-171450" defTabSz="342900">
              <a:lnSpc>
                <a:spcPct val="150000"/>
              </a:lnSpc>
              <a:buFont typeface="+mj-lt"/>
              <a:buAutoNum type="arabicPeriod"/>
            </a:pPr>
            <a:r>
              <a:rPr lang="es-EC" sz="75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Ahora </a:t>
            </a:r>
            <a:r>
              <a:rPr lang="es-EC" sz="75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ya no es obligatorio </a:t>
            </a:r>
            <a:r>
              <a:rPr lang="es-EC" sz="75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establecer objetivos de comunicación</a:t>
            </a:r>
          </a:p>
          <a:p>
            <a:pPr marL="171450" indent="-171450" defTabSz="342900">
              <a:lnSpc>
                <a:spcPct val="150000"/>
              </a:lnSpc>
              <a:buFont typeface="+mj-lt"/>
              <a:buAutoNum type="arabicPeriod"/>
            </a:pPr>
            <a:r>
              <a:rPr lang="es-EC" sz="75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Ahora obliga a que gestión de cambio incluya situaciones de fuerza de trabajo, ubicaciones de trabajo y condiciones de trabajo</a:t>
            </a:r>
          </a:p>
          <a:p>
            <a:pPr marL="171450" indent="-171450" defTabSz="342900">
              <a:lnSpc>
                <a:spcPct val="150000"/>
              </a:lnSpc>
              <a:buFont typeface="+mj-lt"/>
              <a:buAutoNum type="arabicPeriod"/>
            </a:pPr>
            <a:r>
              <a:rPr lang="es-EC" sz="75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Ahora obliga a que todo proceso externo debe ser controlado, no solo los que afectan a SSO, en términos de subcontratación</a:t>
            </a:r>
          </a:p>
          <a:p>
            <a:pPr marL="171450" indent="-171450" defTabSz="342900">
              <a:lnSpc>
                <a:spcPct val="150000"/>
              </a:lnSpc>
              <a:buFont typeface="+mj-lt"/>
              <a:buAutoNum type="arabicPeriod"/>
            </a:pPr>
            <a:r>
              <a:rPr lang="es-EC" sz="75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Ahora incluye un ítem de considerar cambios en necesidades y expectativas de partes interesadas en revisión gerencial</a:t>
            </a:r>
          </a:p>
          <a:p>
            <a:pPr marL="171450" indent="-171450" defTabSz="342900">
              <a:lnSpc>
                <a:spcPct val="150000"/>
              </a:lnSpc>
              <a:buFont typeface="+mj-lt"/>
              <a:buAutoNum type="arabicPeriod"/>
            </a:pPr>
            <a:r>
              <a:rPr lang="es-EC" sz="75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 </a:t>
            </a:r>
            <a:r>
              <a:rPr lang="es-EC" sz="75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elimina</a:t>
            </a:r>
            <a:r>
              <a:rPr lang="es-EC" sz="75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necesidad de decidir acciones cuando objetivos no se cumplen en revisión gerencial</a:t>
            </a:r>
            <a:endParaRPr lang="es-EC" sz="750" dirty="0">
              <a:solidFill>
                <a:prstClr val="black"/>
              </a:solidFill>
              <a:latin typeface="Times New Roman" pitchFamily="18" charset="0"/>
            </a:endParaRPr>
          </a:p>
          <a:p>
            <a:pPr algn="just" defTabSz="571602">
              <a:lnSpc>
                <a:spcPct val="80000"/>
              </a:lnSpc>
              <a:spcBef>
                <a:spcPct val="30000"/>
              </a:spcBef>
              <a:buClr>
                <a:srgbClr val="EE8E11"/>
              </a:buClr>
              <a:buSzPct val="70000"/>
            </a:pPr>
            <a:endParaRPr lang="es-EC" sz="600" dirty="0">
              <a:solidFill>
                <a:prstClr val="black"/>
              </a:solidFill>
              <a:latin typeface="Times New Roman" pitchFamily="18" charset="0"/>
            </a:endParaRPr>
          </a:p>
          <a:p>
            <a:pPr algn="just" defTabSz="571602">
              <a:lnSpc>
                <a:spcPct val="80000"/>
              </a:lnSpc>
              <a:spcBef>
                <a:spcPct val="30000"/>
              </a:spcBef>
              <a:buClr>
                <a:srgbClr val="EE8E11"/>
              </a:buClr>
              <a:buSzPct val="70000"/>
            </a:pPr>
            <a:endParaRPr lang="es-EC" sz="600" dirty="0">
              <a:solidFill>
                <a:prstClr val="black"/>
              </a:solidFill>
              <a:latin typeface="Times New Roman" pitchFamily="18" charset="0"/>
            </a:endParaRPr>
          </a:p>
          <a:p>
            <a:pPr algn="just" defTabSz="571602">
              <a:lnSpc>
                <a:spcPct val="80000"/>
              </a:lnSpc>
              <a:spcBef>
                <a:spcPct val="30000"/>
              </a:spcBef>
              <a:buClr>
                <a:srgbClr val="EE8E11"/>
              </a:buClr>
              <a:buSzPct val="70000"/>
            </a:pPr>
            <a:endParaRPr lang="es-EC" sz="600" dirty="0">
              <a:solidFill>
                <a:prstClr val="black"/>
              </a:solidFill>
              <a:latin typeface="Times New Roman" pitchFamily="18" charset="0"/>
            </a:endParaRPr>
          </a:p>
          <a:p>
            <a:pPr algn="just" defTabSz="571602">
              <a:lnSpc>
                <a:spcPct val="80000"/>
              </a:lnSpc>
              <a:spcBef>
                <a:spcPct val="30000"/>
              </a:spcBef>
              <a:buClr>
                <a:srgbClr val="EE8E11"/>
              </a:buClr>
              <a:buSzPct val="70000"/>
            </a:pPr>
            <a:endParaRPr lang="es-EC" sz="600" dirty="0">
              <a:solidFill>
                <a:prstClr val="black"/>
              </a:solidFill>
              <a:latin typeface="Times New Roman" pitchFamily="18" charset="0"/>
            </a:endParaRPr>
          </a:p>
          <a:p>
            <a:pPr algn="just" defTabSz="571602">
              <a:lnSpc>
                <a:spcPct val="80000"/>
              </a:lnSpc>
              <a:spcBef>
                <a:spcPct val="30000"/>
              </a:spcBef>
              <a:buClr>
                <a:srgbClr val="EE8E11"/>
              </a:buClr>
              <a:buSzPct val="70000"/>
            </a:pPr>
            <a:endParaRPr lang="es-ES" sz="600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6" name="Marcador de contenido 2"/>
          <p:cNvSpPr txBox="1">
            <a:spLocks/>
          </p:cNvSpPr>
          <p:nvPr/>
        </p:nvSpPr>
        <p:spPr>
          <a:xfrm>
            <a:off x="4829326" y="1479341"/>
            <a:ext cx="3427268" cy="462989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EE8011"/>
              </a:buClr>
            </a:pPr>
            <a:r>
              <a:rPr lang="es-EC" sz="1500" dirty="0">
                <a:solidFill>
                  <a:prstClr val="black"/>
                </a:solidFill>
              </a:rPr>
              <a:t>CAMBIOS ENTRE VERSION FINAL 2018 VERSUS FINAL DRAFT DE ISO 45001</a:t>
            </a:r>
          </a:p>
        </p:txBody>
      </p:sp>
    </p:spTree>
    <p:extLst>
      <p:ext uri="{BB962C8B-B14F-4D97-AF65-F5344CB8AC3E}">
        <p14:creationId xmlns:p14="http://schemas.microsoft.com/office/powerpoint/2010/main" val="1488666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0"/>
            <a:ext cx="9143999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s-EC" dirty="0" smtClean="0"/>
          </a:p>
          <a:p>
            <a:endParaRPr lang="es-EC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5220072" y="6309320"/>
            <a:ext cx="1728192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0" name="Picture 2" descr="Formato de las etiquetas para el Sistema Globalmente Armonizad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916" y="1508324"/>
            <a:ext cx="5563283" cy="4714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ítulo 1"/>
          <p:cNvSpPr txBox="1">
            <a:spLocks/>
          </p:cNvSpPr>
          <p:nvPr/>
        </p:nvSpPr>
        <p:spPr>
          <a:xfrm>
            <a:off x="1151114" y="335161"/>
            <a:ext cx="7992888" cy="11731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S" sz="2800" dirty="0" smtClean="0"/>
              <a:t>Sistema Globalmente Armonizado </a:t>
            </a:r>
            <a:r>
              <a:rPr lang="es-EC" sz="2800" dirty="0" smtClean="0"/>
              <a:t>de </a:t>
            </a:r>
          </a:p>
          <a:p>
            <a:pPr algn="r"/>
            <a:r>
              <a:rPr lang="es-EC" sz="2800" dirty="0" smtClean="0"/>
              <a:t>Clasificación y Etiquetado de Productos Químicos</a:t>
            </a:r>
            <a:r>
              <a:rPr lang="es-ES" sz="2800" dirty="0" smtClean="0"/>
              <a:t> </a:t>
            </a:r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1529691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0"/>
            <a:ext cx="914399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90" y="199932"/>
            <a:ext cx="7886700" cy="1325563"/>
          </a:xfrm>
        </p:spPr>
        <p:txBody>
          <a:bodyPr>
            <a:normAutofit/>
          </a:bodyPr>
          <a:lstStyle/>
          <a:p>
            <a:pPr algn="r"/>
            <a:r>
              <a:rPr lang="es-EC" sz="4000" dirty="0"/>
              <a:t>Cartillas de Seguridad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s-EC" dirty="0" smtClean="0"/>
          </a:p>
          <a:p>
            <a:endParaRPr lang="es-EC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5220072" y="6309320"/>
            <a:ext cx="1728192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2932" y="1421038"/>
            <a:ext cx="3436708" cy="47477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2080" y="1411393"/>
            <a:ext cx="3223270" cy="4792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580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0"/>
            <a:ext cx="914399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s-EC" dirty="0" smtClean="0"/>
              <a:t>Manejo Defensivo LADS</a:t>
            </a:r>
            <a:endParaRPr lang="es-EC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es-EC" dirty="0" smtClean="0"/>
          </a:p>
          <a:p>
            <a:endParaRPr lang="es-EC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s-EC" dirty="0"/>
              <a:t>Según la Agencia Nacional de Transito en el año 2017 se registró 28.967 siniestros vehiculares, de los cuales existió 22.018 lesionados y 2.153 fallecidos.</a:t>
            </a:r>
          </a:p>
          <a:p>
            <a:r>
              <a:rPr lang="es-EC" dirty="0"/>
              <a:t>La tendencia de fallecidos de los años 2016 y 2017 va en aumento de 1.967 fallecidos (2016) a 2.153 fallecidos en (2017), hasta febrero del 2018 se tiene 347 fallecidos</a:t>
            </a:r>
          </a:p>
          <a:p>
            <a:r>
              <a:rPr lang="es-EC" dirty="0"/>
              <a:t>Las horas con más siniestros fueron entre las 17:00 y 22:00 horas</a:t>
            </a:r>
          </a:p>
          <a:p>
            <a:r>
              <a:rPr lang="es-EC" dirty="0"/>
              <a:t>Los días con más accidentes son el sábado y domingo</a:t>
            </a:r>
          </a:p>
          <a:p>
            <a:r>
              <a:rPr lang="es-EC" dirty="0"/>
              <a:t>En 2016 en la región amazónica se registraron 553 siniestros con 131 fallecidos.</a:t>
            </a:r>
          </a:p>
          <a:p>
            <a:r>
              <a:rPr lang="es-EC" dirty="0"/>
              <a:t>El 30% de los fallecidos totales son peatones</a:t>
            </a:r>
          </a:p>
          <a:p>
            <a:endParaRPr lang="es-EC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5220072" y="6309320"/>
            <a:ext cx="1728192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325" y="2055815"/>
            <a:ext cx="3095478" cy="4342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053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0"/>
            <a:ext cx="9143999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4268" y="1277482"/>
            <a:ext cx="4629732" cy="552663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es-EC" dirty="0" smtClean="0"/>
          </a:p>
          <a:p>
            <a:endParaRPr lang="es-EC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5220072" y="6309320"/>
            <a:ext cx="1728192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49" y="3025105"/>
            <a:ext cx="4538753" cy="2031389"/>
          </a:xfrm>
          <a:prstGeom prst="rect">
            <a:avLst/>
          </a:prstGeom>
        </p:spPr>
      </p:pic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1257300" y="46746"/>
            <a:ext cx="7886700" cy="1325563"/>
          </a:xfrm>
        </p:spPr>
        <p:txBody>
          <a:bodyPr>
            <a:normAutofit/>
          </a:bodyPr>
          <a:lstStyle/>
          <a:p>
            <a:pPr algn="r"/>
            <a:r>
              <a:rPr lang="en-US" sz="3600" dirty="0" smtClean="0"/>
              <a:t>IOGP Land transportation</a:t>
            </a:r>
            <a:br>
              <a:rPr lang="en-US" sz="3600" dirty="0" smtClean="0"/>
            </a:br>
            <a:r>
              <a:rPr lang="en-US" sz="3600" dirty="0" smtClean="0"/>
              <a:t>safety recommended </a:t>
            </a:r>
            <a:r>
              <a:rPr lang="en-US" sz="3600" dirty="0"/>
              <a:t>practice</a:t>
            </a:r>
            <a:endParaRPr lang="es-EC" sz="3600" dirty="0"/>
          </a:p>
        </p:txBody>
      </p:sp>
    </p:spTree>
    <p:extLst>
      <p:ext uri="{BB962C8B-B14F-4D97-AF65-F5344CB8AC3E}">
        <p14:creationId xmlns:p14="http://schemas.microsoft.com/office/powerpoint/2010/main" val="2926758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0"/>
            <a:ext cx="914399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s-EC" sz="3200" dirty="0" smtClean="0"/>
              <a:t>Algunos temas a considerar </a:t>
            </a:r>
            <a:br>
              <a:rPr lang="es-EC" sz="3200" dirty="0" smtClean="0"/>
            </a:br>
            <a:r>
              <a:rPr lang="es-EC" sz="3200" dirty="0" smtClean="0"/>
              <a:t>Manejo Defensivo LADS</a:t>
            </a:r>
            <a:endParaRPr lang="es-EC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es-EC" dirty="0" smtClean="0"/>
          </a:p>
          <a:p>
            <a:endParaRPr lang="es-EC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4"/>
          </p:nvPr>
        </p:nvSpPr>
        <p:spPr>
          <a:xfrm>
            <a:off x="787427" y="2076053"/>
            <a:ext cx="7760965" cy="3684588"/>
          </a:xfrm>
        </p:spPr>
        <p:txBody>
          <a:bodyPr>
            <a:normAutofit fontScale="55000" lnSpcReduction="20000"/>
          </a:bodyPr>
          <a:lstStyle/>
          <a:p>
            <a:r>
              <a:rPr lang="es-EC" dirty="0" smtClean="0"/>
              <a:t>Manejo Comentado</a:t>
            </a:r>
          </a:p>
          <a:p>
            <a:r>
              <a:rPr lang="es-EC" dirty="0" smtClean="0"/>
              <a:t>Inspección previa</a:t>
            </a:r>
          </a:p>
          <a:p>
            <a:r>
              <a:rPr lang="es-EC" dirty="0" smtClean="0"/>
              <a:t>Manejo de la fatiga</a:t>
            </a:r>
          </a:p>
          <a:p>
            <a:r>
              <a:rPr lang="es-EC" dirty="0" smtClean="0"/>
              <a:t>Ergonomía </a:t>
            </a:r>
            <a:r>
              <a:rPr lang="es-EC" dirty="0"/>
              <a:t>de manejo.</a:t>
            </a:r>
          </a:p>
          <a:p>
            <a:r>
              <a:rPr lang="es-EC" dirty="0"/>
              <a:t>Distancia de seguimiento.</a:t>
            </a:r>
          </a:p>
          <a:p>
            <a:r>
              <a:rPr lang="es-EC" dirty="0"/>
              <a:t>Sobrepaso seguro.</a:t>
            </a:r>
          </a:p>
          <a:p>
            <a:r>
              <a:rPr lang="es-EC" dirty="0"/>
              <a:t>Conducción nocturna</a:t>
            </a:r>
            <a:r>
              <a:rPr lang="es-EC" dirty="0" smtClean="0"/>
              <a:t>.</a:t>
            </a:r>
          </a:p>
          <a:p>
            <a:r>
              <a:rPr lang="es-EC" dirty="0" smtClean="0"/>
              <a:t>Lluvia, neblina</a:t>
            </a:r>
            <a:endParaRPr lang="es-EC" dirty="0"/>
          </a:p>
          <a:p>
            <a:r>
              <a:rPr lang="es-EC" dirty="0"/>
              <a:t>Reacción ante imprevistos.</a:t>
            </a:r>
          </a:p>
          <a:p>
            <a:r>
              <a:rPr lang="es-EC" dirty="0"/>
              <a:t>Frenado y cambio de </a:t>
            </a:r>
            <a:r>
              <a:rPr lang="es-EC" dirty="0" smtClean="0"/>
              <a:t>carril</a:t>
            </a:r>
          </a:p>
          <a:p>
            <a:r>
              <a:rPr lang="es-EC" dirty="0"/>
              <a:t>Técnicas y práctica de frenado controlado.</a:t>
            </a:r>
          </a:p>
          <a:p>
            <a:r>
              <a:rPr lang="es-EC" dirty="0" smtClean="0"/>
              <a:t>Frenado </a:t>
            </a:r>
            <a:r>
              <a:rPr lang="es-EC" dirty="0"/>
              <a:t>sobre piso mojado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5220072" y="6309320"/>
            <a:ext cx="1728192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8603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0"/>
            <a:ext cx="914399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s-EC" sz="3200" dirty="0" smtClean="0"/>
              <a:t>ISO 45001</a:t>
            </a:r>
            <a:endParaRPr lang="es-EC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s-EC" dirty="0" smtClean="0"/>
          </a:p>
          <a:p>
            <a:endParaRPr lang="es-EC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4294967295"/>
          </p:nvPr>
        </p:nvPicPr>
        <p:blipFill>
          <a:blip r:embed="rId3"/>
          <a:stretch>
            <a:fillRect/>
          </a:stretch>
        </p:blipFill>
        <p:spPr>
          <a:xfrm>
            <a:off x="3342487" y="1822450"/>
            <a:ext cx="3286113" cy="4367213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5220072" y="6309320"/>
            <a:ext cx="1728192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5971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EC" dirty="0" smtClean="0"/>
              <a:t>ISO 45001:2018</a:t>
            </a:r>
            <a:br>
              <a:rPr lang="es-EC" dirty="0" smtClean="0"/>
            </a:br>
            <a:r>
              <a:rPr lang="es-EC" sz="2700" dirty="0" err="1"/>
              <a:t>requisitoS</a:t>
            </a:r>
            <a:r>
              <a:rPr lang="es-EC" sz="2700" dirty="0"/>
              <a:t> de Sistema de gestión de salud ocupacional y seguridad industrial</a:t>
            </a:r>
            <a:endParaRPr lang="es-EC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C" dirty="0" smtClean="0"/>
              <a:t>ESTRUCTURA Y TIPS</a:t>
            </a:r>
          </a:p>
          <a:p>
            <a:r>
              <a:rPr lang="es-EC" dirty="0" smtClean="0"/>
              <a:t>MARZO 2018</a:t>
            </a:r>
          </a:p>
          <a:p>
            <a:r>
              <a:rPr lang="es-EC" dirty="0" smtClean="0">
                <a:solidFill>
                  <a:schemeClr val="bg1"/>
                </a:solidFill>
              </a:rPr>
              <a:t>Preparado por Hernan carrillo para </a:t>
            </a:r>
            <a:r>
              <a:rPr lang="es-EC" dirty="0" err="1" smtClean="0">
                <a:solidFill>
                  <a:schemeClr val="bg1"/>
                </a:solidFill>
              </a:rPr>
              <a:t>sesion</a:t>
            </a:r>
            <a:r>
              <a:rPr lang="es-EC" dirty="0" smtClean="0">
                <a:solidFill>
                  <a:schemeClr val="bg1"/>
                </a:solidFill>
              </a:rPr>
              <a:t> LADS</a:t>
            </a:r>
            <a:endParaRPr lang="es-EC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5636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84244" y="835672"/>
            <a:ext cx="5670630" cy="857250"/>
          </a:xfrm>
        </p:spPr>
        <p:txBody>
          <a:bodyPr>
            <a:normAutofit/>
          </a:bodyPr>
          <a:lstStyle/>
          <a:p>
            <a:r>
              <a:rPr lang="es-EC" dirty="0" smtClean="0"/>
              <a:t>Cláusulas de ISO 45001</a:t>
            </a:r>
            <a:endParaRPr lang="es-EC" dirty="0"/>
          </a:p>
        </p:txBody>
      </p:sp>
      <p:sp>
        <p:nvSpPr>
          <p:cNvPr id="4" name="Rectángulo 3"/>
          <p:cNvSpPr/>
          <p:nvPr/>
        </p:nvSpPr>
        <p:spPr bwMode="auto">
          <a:xfrm>
            <a:off x="6169116" y="2294875"/>
            <a:ext cx="1761350" cy="1034412"/>
          </a:xfrm>
          <a:prstGeom prst="rect">
            <a:avLst/>
          </a:prstGeom>
          <a:solidFill>
            <a:schemeClr val="accent1">
              <a:lumMod val="40000"/>
              <a:lumOff val="60000"/>
              <a:alpha val="37000"/>
            </a:schemeClr>
          </a:solidFill>
          <a:ln>
            <a:solidFill>
              <a:schemeClr val="accent4">
                <a:shade val="50000"/>
                <a:satMod val="103000"/>
                <a:alpha val="39000"/>
              </a:schemeClr>
            </a:solidFill>
          </a:ln>
          <a:effectLst/>
          <a:ex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</a:pPr>
            <a:r>
              <a:rPr lang="es-CO" sz="600" b="1" dirty="0">
                <a:solidFill>
                  <a:prstClr val="black"/>
                </a:solidFill>
                <a:latin typeface="Arial" pitchFamily="34" charset="0"/>
              </a:rPr>
              <a:t>8. OPERACION</a:t>
            </a:r>
            <a:endParaRPr lang="es-ES" sz="600" b="1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5" name="Rectángulo 4"/>
          <p:cNvSpPr/>
          <p:nvPr/>
        </p:nvSpPr>
        <p:spPr bwMode="auto">
          <a:xfrm>
            <a:off x="4519639" y="1862827"/>
            <a:ext cx="1578542" cy="981148"/>
          </a:xfrm>
          <a:prstGeom prst="rect">
            <a:avLst/>
          </a:prstGeom>
          <a:solidFill>
            <a:schemeClr val="accent1">
              <a:lumMod val="40000"/>
              <a:lumOff val="60000"/>
              <a:alpha val="37000"/>
            </a:schemeClr>
          </a:solidFill>
          <a:ln>
            <a:solidFill>
              <a:schemeClr val="accent4">
                <a:shade val="50000"/>
                <a:satMod val="103000"/>
                <a:alpha val="39000"/>
              </a:schemeClr>
            </a:solidFill>
          </a:ln>
          <a:effectLst/>
          <a:ex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</a:pPr>
            <a:r>
              <a:rPr lang="es-CO" sz="600" b="1" dirty="0">
                <a:solidFill>
                  <a:prstClr val="black"/>
                </a:solidFill>
                <a:cs typeface="Arial" panose="020B0604020202020204" pitchFamily="34" charset="0"/>
              </a:rPr>
              <a:t>5. LIDERAZGO </a:t>
            </a:r>
            <a:r>
              <a:rPr lang="es-CO" sz="600" b="1" dirty="0">
                <a:solidFill>
                  <a:srgbClr val="EE8011">
                    <a:lumMod val="75000"/>
                  </a:srgbClr>
                </a:solidFill>
                <a:cs typeface="Arial" panose="020B0604020202020204" pitchFamily="34" charset="0"/>
              </a:rPr>
              <a:t>Y PARTICIPACIÓN DE TRABAJADORES</a:t>
            </a:r>
            <a:endParaRPr lang="es-ES" sz="600" b="1" dirty="0">
              <a:solidFill>
                <a:srgbClr val="EE8011">
                  <a:lumMod val="75000"/>
                </a:srgbClr>
              </a:solidFill>
              <a:cs typeface="Arial" panose="020B0604020202020204" pitchFamily="34" charset="0"/>
            </a:endParaRPr>
          </a:p>
        </p:txBody>
      </p:sp>
      <p:sp>
        <p:nvSpPr>
          <p:cNvPr id="6" name="Rectángulo 5"/>
          <p:cNvSpPr/>
          <p:nvPr/>
        </p:nvSpPr>
        <p:spPr bwMode="auto">
          <a:xfrm>
            <a:off x="4519640" y="2888941"/>
            <a:ext cx="1649476" cy="838758"/>
          </a:xfrm>
          <a:prstGeom prst="rect">
            <a:avLst/>
          </a:prstGeom>
          <a:solidFill>
            <a:schemeClr val="accent1">
              <a:lumMod val="40000"/>
              <a:lumOff val="60000"/>
              <a:alpha val="37000"/>
            </a:schemeClr>
          </a:solidFill>
          <a:ln>
            <a:solidFill>
              <a:schemeClr val="accent4">
                <a:shade val="50000"/>
                <a:satMod val="103000"/>
                <a:alpha val="39000"/>
              </a:schemeClr>
            </a:solidFill>
          </a:ln>
          <a:effectLst/>
          <a:ex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</a:pPr>
            <a:r>
              <a:rPr lang="es-CO" sz="600" b="1" dirty="0">
                <a:solidFill>
                  <a:prstClr val="black"/>
                </a:solidFill>
                <a:latin typeface="Arial" pitchFamily="34" charset="0"/>
              </a:rPr>
              <a:t>6. PLANIFICACION</a:t>
            </a:r>
            <a:endParaRPr lang="es-ES" sz="600" b="1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7" name="Rectángulo 6"/>
          <p:cNvSpPr/>
          <p:nvPr/>
        </p:nvSpPr>
        <p:spPr bwMode="auto">
          <a:xfrm>
            <a:off x="2755983" y="3727699"/>
            <a:ext cx="1700479" cy="674957"/>
          </a:xfrm>
          <a:prstGeom prst="rect">
            <a:avLst/>
          </a:prstGeom>
          <a:solidFill>
            <a:schemeClr val="accent1">
              <a:lumMod val="40000"/>
              <a:lumOff val="60000"/>
              <a:alpha val="37000"/>
            </a:schemeClr>
          </a:solidFill>
          <a:ln>
            <a:solidFill>
              <a:schemeClr val="accent4">
                <a:shade val="50000"/>
                <a:satMod val="103000"/>
                <a:alpha val="39000"/>
              </a:schemeClr>
            </a:solidFill>
          </a:ln>
          <a:effectLst/>
          <a:ex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</a:pPr>
            <a:r>
              <a:rPr lang="es-CO" sz="600" b="1" dirty="0">
                <a:solidFill>
                  <a:prstClr val="black"/>
                </a:solidFill>
                <a:latin typeface="Arial" pitchFamily="34" charset="0"/>
              </a:rPr>
              <a:t>4. CONTEXTO ORGANIZACION</a:t>
            </a:r>
            <a:endParaRPr lang="es-ES" sz="600" b="1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8" name="Rectángulo 7"/>
          <p:cNvSpPr/>
          <p:nvPr/>
        </p:nvSpPr>
        <p:spPr bwMode="auto">
          <a:xfrm>
            <a:off x="6169117" y="3374995"/>
            <a:ext cx="1761350" cy="771083"/>
          </a:xfrm>
          <a:prstGeom prst="rect">
            <a:avLst/>
          </a:prstGeom>
          <a:solidFill>
            <a:schemeClr val="accent1">
              <a:lumMod val="40000"/>
              <a:lumOff val="60000"/>
              <a:alpha val="37000"/>
            </a:schemeClr>
          </a:solidFill>
          <a:ln>
            <a:solidFill>
              <a:schemeClr val="accent4">
                <a:shade val="50000"/>
                <a:satMod val="103000"/>
                <a:alpha val="39000"/>
              </a:schemeClr>
            </a:solidFill>
          </a:ln>
          <a:effectLst/>
          <a:ex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</a:pPr>
            <a:r>
              <a:rPr lang="es-CO" sz="600" b="1" dirty="0">
                <a:solidFill>
                  <a:prstClr val="black"/>
                </a:solidFill>
                <a:latin typeface="Arial" pitchFamily="34" charset="0"/>
              </a:rPr>
              <a:t>9. EVALUACION DESEMPEÑO</a:t>
            </a:r>
            <a:endParaRPr lang="es-ES" sz="600" b="1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9" name="Rectángulo 8"/>
          <p:cNvSpPr/>
          <p:nvPr/>
        </p:nvSpPr>
        <p:spPr bwMode="auto">
          <a:xfrm>
            <a:off x="6169117" y="4175637"/>
            <a:ext cx="1761350" cy="550195"/>
          </a:xfrm>
          <a:prstGeom prst="rect">
            <a:avLst/>
          </a:prstGeom>
          <a:solidFill>
            <a:schemeClr val="accent1">
              <a:lumMod val="40000"/>
              <a:lumOff val="60000"/>
              <a:alpha val="37000"/>
            </a:schemeClr>
          </a:solidFill>
          <a:ln>
            <a:solidFill>
              <a:schemeClr val="accent4">
                <a:shade val="50000"/>
                <a:satMod val="103000"/>
                <a:alpha val="39000"/>
              </a:schemeClr>
            </a:solidFill>
          </a:ln>
          <a:effectLst/>
          <a:ex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</a:pPr>
            <a:r>
              <a:rPr lang="es-CO" sz="600" b="1" dirty="0">
                <a:solidFill>
                  <a:prstClr val="black"/>
                </a:solidFill>
                <a:latin typeface="Arial" pitchFamily="34" charset="0"/>
              </a:rPr>
              <a:t>10. MEJORA </a:t>
            </a:r>
            <a:endParaRPr lang="es-ES" sz="600" b="1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0" name="Rectángulo 9"/>
          <p:cNvSpPr/>
          <p:nvPr/>
        </p:nvSpPr>
        <p:spPr bwMode="auto">
          <a:xfrm>
            <a:off x="4519640" y="3781706"/>
            <a:ext cx="1575489" cy="802477"/>
          </a:xfrm>
          <a:prstGeom prst="rect">
            <a:avLst/>
          </a:prstGeom>
          <a:solidFill>
            <a:schemeClr val="accent1">
              <a:lumMod val="40000"/>
              <a:lumOff val="60000"/>
              <a:alpha val="37000"/>
            </a:schemeClr>
          </a:solidFill>
          <a:ln>
            <a:solidFill>
              <a:schemeClr val="accent4">
                <a:shade val="50000"/>
                <a:satMod val="103000"/>
                <a:alpha val="39000"/>
              </a:schemeClr>
            </a:solidFill>
          </a:ln>
          <a:effectLst/>
          <a:ex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</a:pPr>
            <a:r>
              <a:rPr lang="es-CO" sz="600" b="1" dirty="0">
                <a:solidFill>
                  <a:prstClr val="black"/>
                </a:solidFill>
                <a:latin typeface="Arial" pitchFamily="34" charset="0"/>
              </a:rPr>
              <a:t>7. APOYO</a:t>
            </a:r>
            <a:endParaRPr lang="es-ES" sz="600" b="1" dirty="0">
              <a:solidFill>
                <a:prstClr val="black"/>
              </a:solidFill>
              <a:latin typeface="Arial" pitchFamily="34" charset="0"/>
            </a:endParaRPr>
          </a:p>
        </p:txBody>
      </p:sp>
      <p:grpSp>
        <p:nvGrpSpPr>
          <p:cNvPr id="11" name="2 Grupo"/>
          <p:cNvGrpSpPr/>
          <p:nvPr/>
        </p:nvGrpSpPr>
        <p:grpSpPr>
          <a:xfrm>
            <a:off x="1177685" y="3028198"/>
            <a:ext cx="1515168" cy="627384"/>
            <a:chOff x="46246" y="4707606"/>
            <a:chExt cx="2020224" cy="836512"/>
          </a:xfrm>
          <a:solidFill>
            <a:schemeClr val="accent1">
              <a:lumMod val="40000"/>
              <a:lumOff val="60000"/>
              <a:alpha val="37000"/>
            </a:schemeClr>
          </a:solidFill>
        </p:grpSpPr>
        <p:sp>
          <p:nvSpPr>
            <p:cNvPr id="12" name="Rectángulo 11"/>
            <p:cNvSpPr/>
            <p:nvPr/>
          </p:nvSpPr>
          <p:spPr bwMode="auto">
            <a:xfrm>
              <a:off x="46246" y="4707606"/>
              <a:ext cx="2020224" cy="836512"/>
            </a:xfrm>
            <a:prstGeom prst="rect">
              <a:avLst/>
            </a:prstGeom>
            <a:grpFill/>
            <a:ln>
              <a:solidFill>
                <a:schemeClr val="accent4">
                  <a:shade val="50000"/>
                  <a:satMod val="103000"/>
                  <a:alpha val="39000"/>
                </a:schemeClr>
              </a:solidFill>
            </a:ln>
            <a:effectLst/>
            <a:ex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lnSpc>
                  <a:spcPct val="90000"/>
                </a:lnSpc>
                <a:spcBef>
                  <a:spcPct val="70000"/>
                </a:spcBef>
                <a:spcAft>
                  <a:spcPct val="0"/>
                </a:spcAft>
              </a:pPr>
              <a:r>
                <a:rPr lang="es-CO" sz="600" b="1" dirty="0">
                  <a:solidFill>
                    <a:prstClr val="black"/>
                  </a:solidFill>
                </a:rPr>
                <a:t>INTRODUCCION</a:t>
              </a:r>
              <a:endParaRPr lang="es-ES" sz="600" b="1" dirty="0">
                <a:solidFill>
                  <a:prstClr val="black"/>
                </a:solidFill>
              </a:endParaRPr>
            </a:p>
          </p:txBody>
        </p:sp>
        <p:sp>
          <p:nvSpPr>
            <p:cNvPr id="13" name="Rectangle 87">
              <a:hlinkClick r:id="" action="ppaction://noaction"/>
            </p:cNvPr>
            <p:cNvSpPr>
              <a:spLocks noChangeArrowheads="1"/>
            </p:cNvSpPr>
            <p:nvPr/>
          </p:nvSpPr>
          <p:spPr bwMode="auto">
            <a:xfrm>
              <a:off x="88361" y="4908908"/>
              <a:ext cx="1902836" cy="200150"/>
            </a:xfrm>
            <a:prstGeom prst="rect">
              <a:avLst/>
            </a:prstGeom>
            <a:grpFill/>
            <a:ln w="6350">
              <a:solidFill>
                <a:schemeClr val="accent4">
                  <a:shade val="50000"/>
                  <a:satMod val="103000"/>
                  <a:alpha val="39000"/>
                </a:schemeClr>
              </a:solidFill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defTabSz="342900">
                <a:spcBef>
                  <a:spcPct val="0"/>
                </a:spcBef>
              </a:pPr>
              <a:r>
                <a:rPr lang="es-ES_tradnl" altLang="es-ES" sz="6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0. INTRODUCCIÓN</a:t>
              </a:r>
            </a:p>
          </p:txBody>
        </p:sp>
      </p:grpSp>
      <p:grpSp>
        <p:nvGrpSpPr>
          <p:cNvPr id="14" name="3 Grupo"/>
          <p:cNvGrpSpPr/>
          <p:nvPr/>
        </p:nvGrpSpPr>
        <p:grpSpPr>
          <a:xfrm>
            <a:off x="1177685" y="3727699"/>
            <a:ext cx="1515169" cy="674957"/>
            <a:chOff x="46245" y="5640273"/>
            <a:chExt cx="2020225" cy="899943"/>
          </a:xfrm>
          <a:solidFill>
            <a:schemeClr val="accent1">
              <a:lumMod val="40000"/>
              <a:lumOff val="60000"/>
              <a:alpha val="37000"/>
            </a:schemeClr>
          </a:solidFill>
        </p:grpSpPr>
        <p:sp>
          <p:nvSpPr>
            <p:cNvPr id="15" name="Rectángulo 14"/>
            <p:cNvSpPr/>
            <p:nvPr/>
          </p:nvSpPr>
          <p:spPr bwMode="auto">
            <a:xfrm>
              <a:off x="46245" y="5640273"/>
              <a:ext cx="2020225" cy="899943"/>
            </a:xfrm>
            <a:prstGeom prst="rect">
              <a:avLst/>
            </a:prstGeom>
            <a:grpFill/>
            <a:ln>
              <a:solidFill>
                <a:schemeClr val="accent4">
                  <a:shade val="50000"/>
                  <a:satMod val="103000"/>
                  <a:alpha val="39000"/>
                </a:schemeClr>
              </a:solidFill>
            </a:ln>
            <a:effectLst/>
            <a:ex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lnSpc>
                  <a:spcPct val="90000"/>
                </a:lnSpc>
                <a:spcBef>
                  <a:spcPct val="70000"/>
                </a:spcBef>
                <a:spcAft>
                  <a:spcPct val="0"/>
                </a:spcAft>
              </a:pPr>
              <a:r>
                <a:rPr lang="es-CO" sz="600" b="1" dirty="0">
                  <a:solidFill>
                    <a:prstClr val="black"/>
                  </a:solidFill>
                  <a:latin typeface="Arial" pitchFamily="34" charset="0"/>
                </a:rPr>
                <a:t>1. ALCANCE</a:t>
              </a:r>
              <a:endParaRPr lang="es-ES" sz="600" b="1" dirty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16" name="Rectangle 87">
              <a:hlinkClick r:id="" action="ppaction://noaction"/>
            </p:cNvPr>
            <p:cNvSpPr>
              <a:spLocks noChangeArrowheads="1"/>
            </p:cNvSpPr>
            <p:nvPr/>
          </p:nvSpPr>
          <p:spPr bwMode="auto">
            <a:xfrm>
              <a:off x="102875" y="5870493"/>
              <a:ext cx="1902836" cy="200150"/>
            </a:xfrm>
            <a:prstGeom prst="rect">
              <a:avLst/>
            </a:prstGeom>
            <a:grpFill/>
            <a:ln w="6350">
              <a:solidFill>
                <a:schemeClr val="accent4">
                  <a:shade val="50000"/>
                  <a:satMod val="103000"/>
                  <a:alpha val="39000"/>
                </a:schemeClr>
              </a:solidFill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defTabSz="342900">
                <a:spcBef>
                  <a:spcPct val="0"/>
                </a:spcBef>
              </a:pPr>
              <a:r>
                <a:rPr lang="es-ES_tradnl" altLang="es-ES" sz="6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1. OBJETO Y CAMPO APLICACIÓN</a:t>
              </a:r>
            </a:p>
          </p:txBody>
        </p:sp>
      </p:grpSp>
      <p:grpSp>
        <p:nvGrpSpPr>
          <p:cNvPr id="17" name="4 Grupo"/>
          <p:cNvGrpSpPr/>
          <p:nvPr/>
        </p:nvGrpSpPr>
        <p:grpSpPr>
          <a:xfrm>
            <a:off x="2755983" y="2294875"/>
            <a:ext cx="1700479" cy="643132"/>
            <a:chOff x="2150643" y="3729841"/>
            <a:chExt cx="2267305" cy="857509"/>
          </a:xfrm>
          <a:solidFill>
            <a:schemeClr val="accent1">
              <a:lumMod val="40000"/>
              <a:lumOff val="60000"/>
              <a:alpha val="37000"/>
            </a:schemeClr>
          </a:solidFill>
        </p:grpSpPr>
        <p:sp>
          <p:nvSpPr>
            <p:cNvPr id="18" name="Rectángulo 17"/>
            <p:cNvSpPr/>
            <p:nvPr/>
          </p:nvSpPr>
          <p:spPr bwMode="auto">
            <a:xfrm>
              <a:off x="2150643" y="3729841"/>
              <a:ext cx="2267305" cy="857509"/>
            </a:xfrm>
            <a:prstGeom prst="rect">
              <a:avLst/>
            </a:prstGeom>
            <a:grpFill/>
            <a:ln>
              <a:solidFill>
                <a:schemeClr val="accent4">
                  <a:shade val="50000"/>
                  <a:satMod val="103000"/>
                  <a:alpha val="39000"/>
                </a:schemeClr>
              </a:solidFill>
            </a:ln>
            <a:effectLst/>
            <a:ex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lnSpc>
                  <a:spcPct val="90000"/>
                </a:lnSpc>
                <a:spcBef>
                  <a:spcPct val="70000"/>
                </a:spcBef>
                <a:spcAft>
                  <a:spcPct val="0"/>
                </a:spcAft>
              </a:pPr>
              <a:r>
                <a:rPr lang="es-CO" sz="600" b="1" dirty="0">
                  <a:solidFill>
                    <a:prstClr val="black"/>
                  </a:solidFill>
                  <a:latin typeface="Arial" pitchFamily="34" charset="0"/>
                </a:rPr>
                <a:t>2. REFERENCIAS NORMATIVAS</a:t>
              </a:r>
              <a:endParaRPr lang="es-ES" sz="600" b="1" dirty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19" name="Rectangle 87">
              <a:hlinkClick r:id="" action="ppaction://noaction"/>
            </p:cNvPr>
            <p:cNvSpPr>
              <a:spLocks noChangeArrowheads="1"/>
            </p:cNvSpPr>
            <p:nvPr/>
          </p:nvSpPr>
          <p:spPr bwMode="auto">
            <a:xfrm>
              <a:off x="2260214" y="3986155"/>
              <a:ext cx="1980225" cy="123702"/>
            </a:xfrm>
            <a:prstGeom prst="rect">
              <a:avLst/>
            </a:prstGeom>
            <a:grpFill/>
            <a:ln w="6350">
              <a:solidFill>
                <a:schemeClr val="accent4">
                  <a:shade val="50000"/>
                  <a:satMod val="103000"/>
                  <a:alpha val="39000"/>
                </a:schemeClr>
              </a:solidFill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defTabSz="342900">
                <a:spcBef>
                  <a:spcPct val="0"/>
                </a:spcBef>
              </a:pPr>
              <a:r>
                <a:rPr lang="es-ES_tradnl" altLang="es-ES" sz="6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 REFERENCIAS NORMATIVAS</a:t>
              </a:r>
            </a:p>
          </p:txBody>
        </p:sp>
      </p:grpSp>
      <p:grpSp>
        <p:nvGrpSpPr>
          <p:cNvPr id="20" name="5 Grupo"/>
          <p:cNvGrpSpPr/>
          <p:nvPr/>
        </p:nvGrpSpPr>
        <p:grpSpPr>
          <a:xfrm>
            <a:off x="2755983" y="3019448"/>
            <a:ext cx="1700479" cy="631372"/>
            <a:chOff x="2150642" y="4695938"/>
            <a:chExt cx="2267305" cy="841829"/>
          </a:xfrm>
          <a:solidFill>
            <a:schemeClr val="accent1">
              <a:lumMod val="40000"/>
              <a:lumOff val="60000"/>
              <a:alpha val="37000"/>
            </a:schemeClr>
          </a:solidFill>
        </p:grpSpPr>
        <p:sp>
          <p:nvSpPr>
            <p:cNvPr id="21" name="Rectángulo 20"/>
            <p:cNvSpPr/>
            <p:nvPr/>
          </p:nvSpPr>
          <p:spPr bwMode="auto">
            <a:xfrm>
              <a:off x="2150642" y="4695938"/>
              <a:ext cx="2267305" cy="841829"/>
            </a:xfrm>
            <a:prstGeom prst="rect">
              <a:avLst/>
            </a:prstGeom>
            <a:grpFill/>
            <a:ln>
              <a:solidFill>
                <a:schemeClr val="accent4">
                  <a:shade val="50000"/>
                  <a:satMod val="103000"/>
                  <a:alpha val="39000"/>
                </a:schemeClr>
              </a:solidFill>
            </a:ln>
            <a:effectLst/>
            <a:ex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lnSpc>
                  <a:spcPct val="90000"/>
                </a:lnSpc>
                <a:spcBef>
                  <a:spcPct val="70000"/>
                </a:spcBef>
                <a:spcAft>
                  <a:spcPct val="0"/>
                </a:spcAft>
              </a:pPr>
              <a:r>
                <a:rPr lang="es-CO" sz="600" b="1" dirty="0">
                  <a:solidFill>
                    <a:prstClr val="black"/>
                  </a:solidFill>
                  <a:latin typeface="Arial" pitchFamily="34" charset="0"/>
                </a:rPr>
                <a:t>3. TERMINOS Y DEFINICIONES</a:t>
              </a:r>
              <a:endParaRPr lang="es-ES" sz="600" b="1" dirty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22" name="Rectangle 87">
              <a:hlinkClick r:id="" action="ppaction://noaction"/>
            </p:cNvPr>
            <p:cNvSpPr>
              <a:spLocks noChangeArrowheads="1"/>
            </p:cNvSpPr>
            <p:nvPr/>
          </p:nvSpPr>
          <p:spPr bwMode="auto">
            <a:xfrm>
              <a:off x="2249456" y="4911948"/>
              <a:ext cx="1975716" cy="140475"/>
            </a:xfrm>
            <a:prstGeom prst="rect">
              <a:avLst/>
            </a:prstGeom>
            <a:grpFill/>
            <a:ln w="6350">
              <a:solidFill>
                <a:schemeClr val="accent4">
                  <a:shade val="50000"/>
                  <a:satMod val="103000"/>
                  <a:alpha val="39000"/>
                </a:schemeClr>
              </a:solidFill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defTabSz="342900">
                <a:spcBef>
                  <a:spcPct val="0"/>
                </a:spcBef>
              </a:pPr>
              <a:r>
                <a:rPr lang="es-ES_tradnl" altLang="es-ES" sz="6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 TERMINOS Y DEFINICIONES</a:t>
              </a:r>
            </a:p>
          </p:txBody>
        </p:sp>
      </p:grpSp>
      <p:sp>
        <p:nvSpPr>
          <p:cNvPr id="23" name="Rectangle 86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2838161" y="3881222"/>
            <a:ext cx="1481787" cy="87072"/>
          </a:xfrm>
          <a:prstGeom prst="rect">
            <a:avLst/>
          </a:prstGeom>
          <a:solidFill>
            <a:schemeClr val="accent1">
              <a:lumMod val="40000"/>
              <a:lumOff val="60000"/>
              <a:alpha val="37000"/>
            </a:schemeClr>
          </a:solidFill>
          <a:ln w="6350">
            <a:solidFill>
              <a:schemeClr val="accent4">
                <a:shade val="50000"/>
                <a:satMod val="103000"/>
                <a:alpha val="39000"/>
              </a:schemeClr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defTabSz="342900">
              <a:spcBef>
                <a:spcPct val="0"/>
              </a:spcBef>
            </a:pPr>
            <a:r>
              <a:rPr lang="es-ES_tradnl" altLang="es-ES" sz="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4.1 Comprender organiz y su contexto</a:t>
            </a:r>
          </a:p>
        </p:txBody>
      </p:sp>
      <p:sp>
        <p:nvSpPr>
          <p:cNvPr id="24" name="Rectangle 87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4577281" y="4368042"/>
            <a:ext cx="1416394" cy="87072"/>
          </a:xfrm>
          <a:prstGeom prst="rect">
            <a:avLst/>
          </a:prstGeom>
          <a:solidFill>
            <a:schemeClr val="accent1">
              <a:lumMod val="40000"/>
              <a:lumOff val="60000"/>
              <a:alpha val="37000"/>
            </a:schemeClr>
          </a:solidFill>
          <a:ln w="6350">
            <a:solidFill>
              <a:schemeClr val="accent4">
                <a:shade val="50000"/>
                <a:satMod val="103000"/>
                <a:alpha val="39000"/>
              </a:schemeClr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defTabSz="342900">
              <a:spcBef>
                <a:spcPct val="0"/>
              </a:spcBef>
            </a:pPr>
            <a:r>
              <a:rPr lang="es-ES_tradnl" altLang="es-ES" sz="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7.5 Información Documentada (3 </a:t>
            </a:r>
            <a:r>
              <a:rPr lang="es-ES_tradnl" altLang="es-ES" sz="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subs</a:t>
            </a:r>
            <a:r>
              <a:rPr lang="es-ES_tradnl" altLang="es-ES" sz="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25" name="Rectangle 86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2838161" y="3995522"/>
            <a:ext cx="1481788" cy="87072"/>
          </a:xfrm>
          <a:prstGeom prst="rect">
            <a:avLst/>
          </a:prstGeom>
          <a:solidFill>
            <a:schemeClr val="accent1">
              <a:lumMod val="40000"/>
              <a:lumOff val="60000"/>
              <a:alpha val="37000"/>
            </a:schemeClr>
          </a:solidFill>
          <a:ln w="6350">
            <a:solidFill>
              <a:schemeClr val="accent4">
                <a:shade val="50000"/>
                <a:satMod val="103000"/>
                <a:alpha val="39000"/>
              </a:schemeClr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defTabSz="342900">
              <a:spcBef>
                <a:spcPct val="0"/>
              </a:spcBef>
            </a:pPr>
            <a:r>
              <a:rPr lang="es-ES_tradnl" altLang="es-ES" sz="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4.2 Comprender nec y expec partes inter</a:t>
            </a:r>
          </a:p>
        </p:txBody>
      </p:sp>
      <p:sp>
        <p:nvSpPr>
          <p:cNvPr id="26" name="Rectangle 86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2838161" y="4109822"/>
            <a:ext cx="1481788" cy="87072"/>
          </a:xfrm>
          <a:prstGeom prst="rect">
            <a:avLst/>
          </a:prstGeom>
          <a:solidFill>
            <a:schemeClr val="accent1">
              <a:lumMod val="40000"/>
              <a:lumOff val="60000"/>
              <a:alpha val="37000"/>
            </a:schemeClr>
          </a:solidFill>
          <a:ln w="6350">
            <a:solidFill>
              <a:schemeClr val="accent4">
                <a:shade val="50000"/>
                <a:satMod val="103000"/>
                <a:alpha val="39000"/>
              </a:schemeClr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defTabSz="342900">
              <a:spcBef>
                <a:spcPct val="0"/>
              </a:spcBef>
            </a:pPr>
            <a:r>
              <a:rPr lang="es-ES_tradnl" altLang="es-ES" sz="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4.3 Determinar alcance del SGSSO </a:t>
            </a:r>
          </a:p>
        </p:txBody>
      </p:sp>
      <p:sp>
        <p:nvSpPr>
          <p:cNvPr id="27" name="Rectangle 86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2838162" y="4224122"/>
            <a:ext cx="1481398" cy="87072"/>
          </a:xfrm>
          <a:prstGeom prst="rect">
            <a:avLst/>
          </a:prstGeom>
          <a:solidFill>
            <a:schemeClr val="accent1">
              <a:lumMod val="40000"/>
              <a:lumOff val="60000"/>
              <a:alpha val="37000"/>
            </a:schemeClr>
          </a:solidFill>
          <a:ln w="6350">
            <a:solidFill>
              <a:schemeClr val="accent4">
                <a:shade val="50000"/>
                <a:satMod val="103000"/>
                <a:alpha val="39000"/>
              </a:schemeClr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defTabSz="342900">
              <a:spcBef>
                <a:spcPct val="0"/>
              </a:spcBef>
            </a:pPr>
            <a:r>
              <a:rPr lang="es-ES_tradnl" altLang="es-ES" sz="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4.4 SGSSO</a:t>
            </a:r>
          </a:p>
        </p:txBody>
      </p:sp>
      <p:sp>
        <p:nvSpPr>
          <p:cNvPr id="28" name="Rectangle 67"/>
          <p:cNvSpPr>
            <a:spLocks noChangeArrowheads="1"/>
          </p:cNvSpPr>
          <p:nvPr/>
        </p:nvSpPr>
        <p:spPr bwMode="auto">
          <a:xfrm>
            <a:off x="4577281" y="2130796"/>
            <a:ext cx="1416395" cy="127289"/>
          </a:xfrm>
          <a:prstGeom prst="rect">
            <a:avLst/>
          </a:prstGeom>
          <a:solidFill>
            <a:schemeClr val="accent1">
              <a:lumMod val="40000"/>
              <a:lumOff val="60000"/>
              <a:alpha val="37000"/>
            </a:schemeClr>
          </a:solidFill>
          <a:ln w="6350">
            <a:solidFill>
              <a:schemeClr val="accent4">
                <a:shade val="50000"/>
                <a:satMod val="103000"/>
                <a:alpha val="39000"/>
              </a:schemeClr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defTabSz="342900">
              <a:spcBef>
                <a:spcPct val="0"/>
              </a:spcBef>
            </a:pPr>
            <a:r>
              <a:rPr lang="es-ES_tradnl" altLang="es-ES" sz="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5.1 Liderazgo y Compromiso </a:t>
            </a:r>
          </a:p>
        </p:txBody>
      </p:sp>
      <p:sp>
        <p:nvSpPr>
          <p:cNvPr id="29" name="Rectangle 68"/>
          <p:cNvSpPr>
            <a:spLocks noChangeArrowheads="1"/>
          </p:cNvSpPr>
          <p:nvPr/>
        </p:nvSpPr>
        <p:spPr bwMode="auto">
          <a:xfrm>
            <a:off x="4577280" y="2272605"/>
            <a:ext cx="1416393" cy="93618"/>
          </a:xfrm>
          <a:prstGeom prst="rect">
            <a:avLst/>
          </a:prstGeom>
          <a:solidFill>
            <a:schemeClr val="accent1">
              <a:lumMod val="40000"/>
              <a:lumOff val="60000"/>
              <a:alpha val="37000"/>
            </a:schemeClr>
          </a:solidFill>
          <a:ln w="6350">
            <a:solidFill>
              <a:schemeClr val="accent4">
                <a:shade val="50000"/>
                <a:satMod val="103000"/>
                <a:alpha val="39000"/>
              </a:schemeClr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defTabSz="342900">
              <a:spcBef>
                <a:spcPct val="0"/>
              </a:spcBef>
            </a:pPr>
            <a:r>
              <a:rPr lang="es-ES_tradnl" altLang="es-ES" sz="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5.2 Política SSO</a:t>
            </a:r>
          </a:p>
        </p:txBody>
      </p:sp>
      <p:sp>
        <p:nvSpPr>
          <p:cNvPr id="30" name="Rectangle 86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4595214" y="2380515"/>
            <a:ext cx="1416394" cy="345362"/>
          </a:xfrm>
          <a:prstGeom prst="rect">
            <a:avLst/>
          </a:prstGeom>
          <a:solidFill>
            <a:schemeClr val="accent1">
              <a:lumMod val="40000"/>
              <a:lumOff val="60000"/>
              <a:alpha val="37000"/>
            </a:schemeClr>
          </a:solidFill>
          <a:ln w="6350">
            <a:solidFill>
              <a:schemeClr val="accent4">
                <a:shade val="50000"/>
                <a:satMod val="103000"/>
                <a:alpha val="39000"/>
              </a:schemeClr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defTabSz="342900">
              <a:spcBef>
                <a:spcPct val="0"/>
              </a:spcBef>
            </a:pPr>
            <a:r>
              <a:rPr lang="es-ES_tradnl" altLang="es-ES" sz="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5.3 R</a:t>
            </a:r>
            <a:r>
              <a:rPr lang="es-ES_tradnl" altLang="es-ES" sz="563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oles, responsabilidad</a:t>
            </a:r>
            <a:r>
              <a:rPr lang="es-ES_tradnl" altLang="es-ES" sz="563" dirty="0">
                <a:solidFill>
                  <a:srgbClr val="B24A4B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altLang="es-ES" sz="563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autoridad de</a:t>
            </a:r>
          </a:p>
          <a:p>
            <a:pPr defTabSz="342900">
              <a:spcBef>
                <a:spcPct val="0"/>
              </a:spcBef>
            </a:pPr>
            <a:r>
              <a:rPr lang="es-ES_tradnl" altLang="es-ES" sz="563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organización</a:t>
            </a:r>
          </a:p>
        </p:txBody>
      </p:sp>
      <p:sp>
        <p:nvSpPr>
          <p:cNvPr id="31" name="Rectangle 86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4595954" y="2961415"/>
            <a:ext cx="1415652" cy="500585"/>
          </a:xfrm>
          <a:prstGeom prst="rect">
            <a:avLst/>
          </a:prstGeom>
          <a:solidFill>
            <a:schemeClr val="accent1">
              <a:lumMod val="40000"/>
              <a:lumOff val="60000"/>
              <a:alpha val="37000"/>
            </a:schemeClr>
          </a:solidFill>
          <a:ln w="6350">
            <a:solidFill>
              <a:schemeClr val="accent4">
                <a:shade val="50000"/>
                <a:satMod val="103000"/>
                <a:alpha val="39000"/>
              </a:schemeClr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defTabSz="342900">
              <a:spcBef>
                <a:spcPct val="0"/>
              </a:spcBef>
            </a:pPr>
            <a:r>
              <a:rPr lang="es-ES_tradnl" altLang="es-ES" sz="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6.1 Acciones tratar riesgos y oportunid</a:t>
            </a:r>
          </a:p>
          <a:p>
            <a:pPr defTabSz="134541">
              <a:spcBef>
                <a:spcPct val="0"/>
              </a:spcBef>
            </a:pPr>
            <a:r>
              <a:rPr lang="es-ES_tradnl" altLang="es-ES" sz="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6.1.1 Generalidades</a:t>
            </a:r>
          </a:p>
          <a:p>
            <a:pPr defTabSz="134541">
              <a:spcBef>
                <a:spcPct val="0"/>
              </a:spcBef>
            </a:pPr>
            <a:r>
              <a:rPr lang="es-ES_tradnl" altLang="es-ES" sz="600" dirty="0">
                <a:solidFill>
                  <a:srgbClr val="B24A4B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s-ES_tradnl" altLang="es-ES" sz="600" dirty="0">
                <a:solidFill>
                  <a:srgbClr val="EE8011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6.1.2 Id. de pelig. y eval. de riesgos SSO</a:t>
            </a:r>
          </a:p>
          <a:p>
            <a:pPr defTabSz="134541">
              <a:spcBef>
                <a:spcPct val="0"/>
              </a:spcBef>
            </a:pPr>
            <a:r>
              <a:rPr lang="es-ES_tradnl" altLang="es-ES" sz="600" dirty="0">
                <a:solidFill>
                  <a:srgbClr val="EE8011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6.1.3 Deter. de requisitos legales o otros</a:t>
            </a:r>
          </a:p>
          <a:p>
            <a:pPr defTabSz="134541">
              <a:spcBef>
                <a:spcPct val="0"/>
              </a:spcBef>
            </a:pPr>
            <a:r>
              <a:rPr lang="es-ES_tradnl" altLang="es-ES" sz="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6.1.4 Planeación para tomar acción</a:t>
            </a:r>
          </a:p>
        </p:txBody>
      </p:sp>
      <p:sp>
        <p:nvSpPr>
          <p:cNvPr id="32" name="Rectangle 86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4604591" y="3478394"/>
            <a:ext cx="1415652" cy="169158"/>
          </a:xfrm>
          <a:prstGeom prst="rect">
            <a:avLst/>
          </a:prstGeom>
          <a:solidFill>
            <a:schemeClr val="accent1">
              <a:lumMod val="40000"/>
              <a:lumOff val="60000"/>
              <a:alpha val="37000"/>
            </a:schemeClr>
          </a:solidFill>
          <a:ln w="6350">
            <a:solidFill>
              <a:schemeClr val="accent4">
                <a:shade val="50000"/>
                <a:satMod val="103000"/>
                <a:alpha val="39000"/>
              </a:schemeClr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defTabSz="342900">
              <a:spcBef>
                <a:spcPct val="0"/>
              </a:spcBef>
            </a:pPr>
            <a:r>
              <a:rPr lang="es-ES_tradnl" altLang="es-ES" sz="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6.2 Objetivos calidad y planes para</a:t>
            </a:r>
          </a:p>
          <a:p>
            <a:pPr defTabSz="342900">
              <a:spcBef>
                <a:spcPct val="0"/>
              </a:spcBef>
            </a:pPr>
            <a:r>
              <a:rPr lang="es-ES_tradnl" altLang="es-ES" sz="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alcanzarlos </a:t>
            </a:r>
          </a:p>
        </p:txBody>
      </p:sp>
      <p:sp>
        <p:nvSpPr>
          <p:cNvPr id="34" name="Rectangle 87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4577281" y="4264576"/>
            <a:ext cx="1416394" cy="87072"/>
          </a:xfrm>
          <a:prstGeom prst="rect">
            <a:avLst/>
          </a:prstGeom>
          <a:solidFill>
            <a:schemeClr val="accent1">
              <a:lumMod val="40000"/>
              <a:lumOff val="60000"/>
              <a:alpha val="37000"/>
            </a:schemeClr>
          </a:solidFill>
          <a:ln w="6350">
            <a:solidFill>
              <a:schemeClr val="accent4">
                <a:shade val="50000"/>
                <a:satMod val="103000"/>
                <a:alpha val="39000"/>
              </a:schemeClr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defTabSz="342900">
              <a:spcBef>
                <a:spcPct val="0"/>
              </a:spcBef>
            </a:pPr>
            <a:r>
              <a:rPr lang="es-ES_tradnl" altLang="es-ES" sz="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7.4 Comunicación (3 </a:t>
            </a:r>
            <a:r>
              <a:rPr lang="es-ES_tradnl" altLang="es-ES" sz="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subs</a:t>
            </a:r>
            <a:r>
              <a:rPr lang="es-ES_tradnl" altLang="es-ES" sz="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35" name="Rectangle 87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4577281" y="4163213"/>
            <a:ext cx="1416394" cy="87072"/>
          </a:xfrm>
          <a:prstGeom prst="rect">
            <a:avLst/>
          </a:prstGeom>
          <a:solidFill>
            <a:schemeClr val="accent1">
              <a:lumMod val="40000"/>
              <a:lumOff val="60000"/>
              <a:alpha val="37000"/>
            </a:schemeClr>
          </a:solidFill>
          <a:ln w="6350">
            <a:solidFill>
              <a:schemeClr val="accent4">
                <a:shade val="50000"/>
                <a:satMod val="103000"/>
                <a:alpha val="39000"/>
              </a:schemeClr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defTabSz="342900">
              <a:spcBef>
                <a:spcPct val="0"/>
              </a:spcBef>
            </a:pPr>
            <a:r>
              <a:rPr lang="es-ES_tradnl" altLang="es-ES" sz="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7.3 Toma de conciencia </a:t>
            </a:r>
          </a:p>
        </p:txBody>
      </p:sp>
      <p:sp>
        <p:nvSpPr>
          <p:cNvPr id="36" name="Rectangle 87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4577281" y="4057643"/>
            <a:ext cx="1416394" cy="87072"/>
          </a:xfrm>
          <a:prstGeom prst="rect">
            <a:avLst/>
          </a:prstGeom>
          <a:solidFill>
            <a:schemeClr val="accent1">
              <a:lumMod val="40000"/>
              <a:lumOff val="60000"/>
              <a:alpha val="37000"/>
            </a:schemeClr>
          </a:solidFill>
          <a:ln w="6350">
            <a:solidFill>
              <a:schemeClr val="accent4">
                <a:shade val="50000"/>
                <a:satMod val="103000"/>
                <a:alpha val="39000"/>
              </a:schemeClr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defTabSz="342900">
              <a:spcBef>
                <a:spcPct val="0"/>
              </a:spcBef>
            </a:pPr>
            <a:r>
              <a:rPr lang="es-ES_tradnl" altLang="es-ES" sz="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7.2 Competencia</a:t>
            </a:r>
          </a:p>
        </p:txBody>
      </p:sp>
      <p:sp>
        <p:nvSpPr>
          <p:cNvPr id="37" name="Rectangle 87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4577281" y="3886435"/>
            <a:ext cx="1416394" cy="148442"/>
          </a:xfrm>
          <a:prstGeom prst="rect">
            <a:avLst/>
          </a:prstGeom>
          <a:solidFill>
            <a:schemeClr val="accent1">
              <a:lumMod val="40000"/>
              <a:lumOff val="60000"/>
              <a:alpha val="37000"/>
            </a:schemeClr>
          </a:solidFill>
          <a:ln w="6350">
            <a:solidFill>
              <a:schemeClr val="accent4">
                <a:shade val="50000"/>
                <a:satMod val="103000"/>
                <a:alpha val="39000"/>
              </a:schemeClr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defTabSz="342900">
              <a:spcBef>
                <a:spcPct val="0"/>
              </a:spcBef>
            </a:pPr>
            <a:r>
              <a:rPr lang="es-ES_tradnl" altLang="es-ES" sz="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7.1 Recursos </a:t>
            </a:r>
          </a:p>
        </p:txBody>
      </p:sp>
      <p:sp>
        <p:nvSpPr>
          <p:cNvPr id="38" name="Rectangle 87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6212918" y="2428123"/>
            <a:ext cx="1627824" cy="378406"/>
          </a:xfrm>
          <a:prstGeom prst="rect">
            <a:avLst/>
          </a:prstGeom>
          <a:solidFill>
            <a:schemeClr val="accent1">
              <a:lumMod val="40000"/>
              <a:lumOff val="60000"/>
              <a:alpha val="37000"/>
            </a:schemeClr>
          </a:solidFill>
          <a:ln w="6350">
            <a:solidFill>
              <a:schemeClr val="accent4">
                <a:shade val="50000"/>
                <a:satMod val="103000"/>
                <a:alpha val="39000"/>
              </a:schemeClr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defTabSz="342900">
              <a:spcBef>
                <a:spcPct val="0"/>
              </a:spcBef>
            </a:pPr>
            <a:r>
              <a:rPr lang="es-ES_tradnl" altLang="es-ES" sz="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8.1 Planific. y Control Operativo</a:t>
            </a:r>
          </a:p>
          <a:p>
            <a:pPr defTabSz="134541">
              <a:spcBef>
                <a:spcPct val="0"/>
              </a:spcBef>
            </a:pPr>
            <a:r>
              <a:rPr lang="es-ES_tradnl" altLang="es-ES" sz="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s-ES_tradnl" altLang="es-ES" sz="600" dirty="0">
                <a:solidFill>
                  <a:srgbClr val="EE8011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8.1.1 Generalidades</a:t>
            </a:r>
          </a:p>
          <a:p>
            <a:pPr defTabSz="134541">
              <a:spcBef>
                <a:spcPct val="0"/>
              </a:spcBef>
            </a:pPr>
            <a:r>
              <a:rPr lang="es-ES_tradnl" altLang="es-ES" sz="600" dirty="0">
                <a:solidFill>
                  <a:srgbClr val="EE8011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8.1.2 Eliminando </a:t>
            </a:r>
            <a:r>
              <a:rPr lang="es-ES_tradnl" altLang="es-ES" sz="600" dirty="0" err="1">
                <a:solidFill>
                  <a:srgbClr val="EE8011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pel</a:t>
            </a:r>
            <a:r>
              <a:rPr lang="es-ES_tradnl" altLang="es-ES" sz="600" dirty="0">
                <a:solidFill>
                  <a:srgbClr val="EE8011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y red. riesgos SSO</a:t>
            </a:r>
          </a:p>
          <a:p>
            <a:pPr defTabSz="134541">
              <a:spcBef>
                <a:spcPct val="0"/>
              </a:spcBef>
            </a:pPr>
            <a:r>
              <a:rPr lang="es-ES_tradnl" altLang="es-ES" sz="600" dirty="0">
                <a:solidFill>
                  <a:srgbClr val="EE8011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8.1.3 Gestión de Cambio</a:t>
            </a:r>
          </a:p>
        </p:txBody>
      </p:sp>
      <p:sp>
        <p:nvSpPr>
          <p:cNvPr id="43" name="Rectangle 87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6212918" y="3179910"/>
            <a:ext cx="1644969" cy="87072"/>
          </a:xfrm>
          <a:prstGeom prst="rect">
            <a:avLst/>
          </a:prstGeom>
          <a:solidFill>
            <a:schemeClr val="accent1">
              <a:lumMod val="40000"/>
              <a:lumOff val="60000"/>
              <a:alpha val="37000"/>
            </a:schemeClr>
          </a:solidFill>
          <a:ln w="6350">
            <a:solidFill>
              <a:schemeClr val="accent4">
                <a:shade val="50000"/>
                <a:satMod val="103000"/>
                <a:alpha val="39000"/>
              </a:schemeClr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defTabSz="342900">
              <a:spcBef>
                <a:spcPct val="0"/>
              </a:spcBef>
            </a:pPr>
            <a:r>
              <a:rPr lang="es-ES_tradnl" altLang="es-ES" sz="600" dirty="0">
                <a:solidFill>
                  <a:srgbClr val="B24A4B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8.2 </a:t>
            </a:r>
            <a:r>
              <a:rPr lang="es-ES_tradnl" altLang="es-ES" sz="600" dirty="0">
                <a:solidFill>
                  <a:srgbClr val="EE8011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Preparación y respuesta ante emergencias</a:t>
            </a:r>
          </a:p>
        </p:txBody>
      </p:sp>
      <p:sp>
        <p:nvSpPr>
          <p:cNvPr id="45" name="Rectangle 87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6212919" y="3537241"/>
            <a:ext cx="1656400" cy="363741"/>
          </a:xfrm>
          <a:prstGeom prst="rect">
            <a:avLst/>
          </a:prstGeom>
          <a:solidFill>
            <a:schemeClr val="accent1">
              <a:lumMod val="40000"/>
              <a:lumOff val="60000"/>
              <a:alpha val="37000"/>
            </a:schemeClr>
          </a:solidFill>
          <a:ln w="6350">
            <a:solidFill>
              <a:schemeClr val="accent4">
                <a:shade val="50000"/>
                <a:satMod val="103000"/>
                <a:alpha val="39000"/>
              </a:schemeClr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defTabSz="342900">
              <a:spcBef>
                <a:spcPct val="0"/>
              </a:spcBef>
            </a:pPr>
            <a:r>
              <a:rPr lang="es-ES_tradnl" altLang="es-ES" sz="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9.1 Seguimient., medición, análisis y eval</a:t>
            </a:r>
          </a:p>
          <a:p>
            <a:pPr defTabSz="269081">
              <a:spcBef>
                <a:spcPct val="0"/>
              </a:spcBef>
              <a:tabLst>
                <a:tab pos="66675" algn="l"/>
              </a:tabLst>
            </a:pPr>
            <a:r>
              <a:rPr lang="es-ES_tradnl" altLang="es-ES" sz="600" dirty="0">
                <a:solidFill>
                  <a:srgbClr val="EE8011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9.1.1 Generalidades</a:t>
            </a:r>
          </a:p>
          <a:p>
            <a:pPr defTabSz="269081">
              <a:spcBef>
                <a:spcPct val="0"/>
              </a:spcBef>
              <a:tabLst>
                <a:tab pos="66675" algn="l"/>
              </a:tabLst>
            </a:pPr>
            <a:r>
              <a:rPr lang="es-ES_tradnl" altLang="es-ES" sz="600" dirty="0">
                <a:solidFill>
                  <a:srgbClr val="EE8011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9.1.2 Eval. De cumplimiento de req leg y ot</a:t>
            </a:r>
            <a:r>
              <a:rPr lang="es-ES_tradnl" altLang="es-ES" sz="600" dirty="0">
                <a:solidFill>
                  <a:srgbClr val="B24A4B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ros</a:t>
            </a:r>
          </a:p>
          <a:p>
            <a:pPr defTabSz="342900">
              <a:spcBef>
                <a:spcPct val="0"/>
              </a:spcBef>
            </a:pPr>
            <a:endParaRPr lang="es-ES_tradnl" altLang="es-ES" sz="6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Rectangle 87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6212918" y="3882683"/>
            <a:ext cx="1656399" cy="87072"/>
          </a:xfrm>
          <a:prstGeom prst="rect">
            <a:avLst/>
          </a:prstGeom>
          <a:solidFill>
            <a:schemeClr val="accent1">
              <a:lumMod val="40000"/>
              <a:lumOff val="60000"/>
              <a:alpha val="37000"/>
            </a:schemeClr>
          </a:solidFill>
          <a:ln w="6350">
            <a:solidFill>
              <a:schemeClr val="accent4">
                <a:shade val="50000"/>
                <a:satMod val="103000"/>
                <a:alpha val="39000"/>
              </a:schemeClr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defTabSz="342900">
              <a:spcBef>
                <a:spcPct val="0"/>
              </a:spcBef>
            </a:pPr>
            <a:r>
              <a:rPr lang="es-ES_tradnl" altLang="es-ES" sz="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9.2 Auditoria Interna (2 </a:t>
            </a:r>
            <a:r>
              <a:rPr lang="es-ES_tradnl" altLang="es-ES" sz="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subs</a:t>
            </a:r>
            <a:r>
              <a:rPr lang="es-ES_tradnl" altLang="es-ES" sz="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47" name="Rectangle 87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6212918" y="3996983"/>
            <a:ext cx="1656399" cy="87072"/>
          </a:xfrm>
          <a:prstGeom prst="rect">
            <a:avLst/>
          </a:prstGeom>
          <a:solidFill>
            <a:schemeClr val="accent1">
              <a:lumMod val="40000"/>
              <a:lumOff val="60000"/>
              <a:alpha val="37000"/>
            </a:schemeClr>
          </a:solidFill>
          <a:ln w="6350">
            <a:solidFill>
              <a:schemeClr val="accent4">
                <a:shade val="50000"/>
                <a:satMod val="103000"/>
                <a:alpha val="39000"/>
              </a:schemeClr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defTabSz="342900">
              <a:spcBef>
                <a:spcPct val="0"/>
              </a:spcBef>
            </a:pPr>
            <a:r>
              <a:rPr lang="es-ES_tradnl" altLang="es-ES" sz="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9.3 Revisión por la dirección</a:t>
            </a:r>
          </a:p>
        </p:txBody>
      </p:sp>
      <p:sp>
        <p:nvSpPr>
          <p:cNvPr id="48" name="Rectangle 87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6208221" y="4402656"/>
            <a:ext cx="1656399" cy="169628"/>
          </a:xfrm>
          <a:prstGeom prst="rect">
            <a:avLst/>
          </a:prstGeom>
          <a:solidFill>
            <a:schemeClr val="accent1">
              <a:lumMod val="40000"/>
              <a:lumOff val="60000"/>
              <a:alpha val="37000"/>
            </a:schemeClr>
          </a:solidFill>
          <a:ln w="6350">
            <a:solidFill>
              <a:schemeClr val="accent4">
                <a:shade val="50000"/>
                <a:satMod val="103000"/>
                <a:alpha val="39000"/>
              </a:schemeClr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defTabSz="342900">
              <a:spcBef>
                <a:spcPct val="0"/>
              </a:spcBef>
            </a:pPr>
            <a:r>
              <a:rPr lang="es-ES_tradnl" altLang="es-ES" sz="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10.2 </a:t>
            </a:r>
            <a:r>
              <a:rPr lang="es-ES_tradnl" altLang="es-ES" sz="600" dirty="0">
                <a:solidFill>
                  <a:srgbClr val="EE8011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Incidentes</a:t>
            </a:r>
            <a:r>
              <a:rPr lang="es-ES_tradnl" altLang="es-ES" sz="600" dirty="0">
                <a:solidFill>
                  <a:srgbClr val="B24A4B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S_tradnl" altLang="es-ES" sz="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conformidad y acción </a:t>
            </a:r>
            <a:r>
              <a:rPr lang="es-ES_tradnl" altLang="es-ES" sz="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corr</a:t>
            </a:r>
            <a:r>
              <a:rPr lang="es-ES_tradnl" altLang="es-ES" sz="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9" name="Rectangle 87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6212918" y="4586874"/>
            <a:ext cx="1656399" cy="117163"/>
          </a:xfrm>
          <a:prstGeom prst="rect">
            <a:avLst/>
          </a:prstGeom>
          <a:solidFill>
            <a:schemeClr val="accent1">
              <a:lumMod val="40000"/>
              <a:lumOff val="60000"/>
              <a:alpha val="37000"/>
            </a:schemeClr>
          </a:solidFill>
          <a:ln w="6350">
            <a:solidFill>
              <a:schemeClr val="accent4">
                <a:shade val="50000"/>
                <a:satMod val="103000"/>
                <a:alpha val="39000"/>
              </a:schemeClr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defTabSz="342900">
              <a:spcBef>
                <a:spcPct val="0"/>
              </a:spcBef>
            </a:pPr>
            <a:r>
              <a:rPr lang="es-ES_tradnl" altLang="es-ES" sz="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10.3 Mejora Continua</a:t>
            </a:r>
          </a:p>
        </p:txBody>
      </p:sp>
      <p:sp>
        <p:nvSpPr>
          <p:cNvPr id="51" name="Rectangle 68"/>
          <p:cNvSpPr>
            <a:spLocks noChangeArrowheads="1"/>
          </p:cNvSpPr>
          <p:nvPr/>
        </p:nvSpPr>
        <p:spPr bwMode="auto">
          <a:xfrm>
            <a:off x="4604591" y="2726922"/>
            <a:ext cx="1416393" cy="93618"/>
          </a:xfrm>
          <a:prstGeom prst="rect">
            <a:avLst/>
          </a:prstGeom>
          <a:solidFill>
            <a:schemeClr val="accent1">
              <a:lumMod val="40000"/>
              <a:lumOff val="60000"/>
              <a:alpha val="37000"/>
            </a:schemeClr>
          </a:solidFill>
          <a:ln w="6350">
            <a:solidFill>
              <a:schemeClr val="accent4">
                <a:shade val="50000"/>
                <a:satMod val="103000"/>
                <a:alpha val="39000"/>
              </a:schemeClr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defTabSz="342900">
              <a:spcBef>
                <a:spcPct val="0"/>
              </a:spcBef>
            </a:pPr>
            <a:r>
              <a:rPr lang="es-ES_tradnl" altLang="es-ES" sz="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5.4 </a:t>
            </a:r>
            <a:r>
              <a:rPr lang="es-ES_tradnl" altLang="es-ES" sz="600" dirty="0">
                <a:solidFill>
                  <a:srgbClr val="EE8011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Consulta y participación</a:t>
            </a:r>
          </a:p>
        </p:txBody>
      </p:sp>
      <p:sp>
        <p:nvSpPr>
          <p:cNvPr id="52" name="Rectangle 87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6218633" y="2820540"/>
            <a:ext cx="1644969" cy="352459"/>
          </a:xfrm>
          <a:prstGeom prst="rect">
            <a:avLst/>
          </a:prstGeom>
          <a:solidFill>
            <a:schemeClr val="accent1">
              <a:lumMod val="40000"/>
              <a:lumOff val="60000"/>
              <a:alpha val="37000"/>
            </a:schemeClr>
          </a:solidFill>
          <a:ln w="6350">
            <a:solidFill>
              <a:schemeClr val="accent4">
                <a:shade val="50000"/>
                <a:satMod val="103000"/>
                <a:alpha val="39000"/>
              </a:schemeClr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defTabSz="342900">
              <a:spcBef>
                <a:spcPct val="0"/>
              </a:spcBef>
            </a:pPr>
            <a:r>
              <a:rPr lang="es-ES_tradnl" altLang="es-ES" sz="600" dirty="0">
                <a:solidFill>
                  <a:srgbClr val="EE8011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8.1.4 Adquisiciones</a:t>
            </a:r>
          </a:p>
          <a:p>
            <a:pPr defTabSz="342900">
              <a:spcBef>
                <a:spcPct val="0"/>
              </a:spcBef>
            </a:pPr>
            <a:r>
              <a:rPr lang="es-ES_tradnl" altLang="es-ES" sz="600" dirty="0">
                <a:solidFill>
                  <a:srgbClr val="EE8011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8.1.4.1 General</a:t>
            </a:r>
          </a:p>
          <a:p>
            <a:pPr defTabSz="342900">
              <a:spcBef>
                <a:spcPct val="0"/>
              </a:spcBef>
            </a:pPr>
            <a:r>
              <a:rPr lang="es-ES_tradnl" altLang="es-ES" sz="600" dirty="0">
                <a:solidFill>
                  <a:srgbClr val="EE8011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8.1.4.2 Contratistas</a:t>
            </a:r>
          </a:p>
          <a:p>
            <a:pPr defTabSz="342900">
              <a:spcBef>
                <a:spcPct val="0"/>
              </a:spcBef>
            </a:pPr>
            <a:r>
              <a:rPr lang="es-ES_tradnl" altLang="es-ES" sz="600" dirty="0">
                <a:solidFill>
                  <a:srgbClr val="EE8011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8.1.4.3 Procesos externos</a:t>
            </a:r>
          </a:p>
        </p:txBody>
      </p:sp>
      <p:sp>
        <p:nvSpPr>
          <p:cNvPr id="50" name="Rectangle 87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6209787" y="4313451"/>
            <a:ext cx="1656399" cy="91298"/>
          </a:xfrm>
          <a:prstGeom prst="rect">
            <a:avLst/>
          </a:prstGeom>
          <a:solidFill>
            <a:schemeClr val="accent1">
              <a:lumMod val="40000"/>
              <a:lumOff val="60000"/>
              <a:alpha val="37000"/>
            </a:schemeClr>
          </a:solidFill>
          <a:ln w="6350">
            <a:solidFill>
              <a:schemeClr val="accent4">
                <a:shade val="50000"/>
                <a:satMod val="103000"/>
                <a:alpha val="39000"/>
              </a:schemeClr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defTabSz="342900">
              <a:spcBef>
                <a:spcPct val="0"/>
              </a:spcBef>
            </a:pPr>
            <a:r>
              <a:rPr lang="es-ES_tradnl" altLang="es-ES" sz="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10.1 General</a:t>
            </a:r>
          </a:p>
        </p:txBody>
      </p:sp>
      <p:graphicFrame>
        <p:nvGraphicFramePr>
          <p:cNvPr id="3" name="Diagrama 2"/>
          <p:cNvGraphicFramePr/>
          <p:nvPr>
            <p:extLst/>
          </p:nvPr>
        </p:nvGraphicFramePr>
        <p:xfrm>
          <a:off x="132656" y="1525345"/>
          <a:ext cx="2090057" cy="14654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3" name="Estrella de 7 puntas 32"/>
          <p:cNvSpPr/>
          <p:nvPr/>
        </p:nvSpPr>
        <p:spPr>
          <a:xfrm>
            <a:off x="93029" y="857250"/>
            <a:ext cx="857945" cy="725936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r>
              <a:rPr lang="es-EC" sz="825" dirty="0">
                <a:solidFill>
                  <a:prstClr val="white"/>
                </a:solidFill>
              </a:rPr>
              <a:t>HOT SPOTS </a:t>
            </a:r>
          </a:p>
        </p:txBody>
      </p:sp>
    </p:spTree>
    <p:extLst>
      <p:ext uri="{BB962C8B-B14F-4D97-AF65-F5344CB8AC3E}">
        <p14:creationId xmlns:p14="http://schemas.microsoft.com/office/powerpoint/2010/main" val="1352136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43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1" grpId="0" animBg="1"/>
      <p:bldP spid="52" grpId="0" animBg="1"/>
      <p:bldP spid="50" grpId="0" animBg="1"/>
    </p:bldLst>
  </p:timing>
</p:sld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Evento principal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EE8011"/>
      </a:accent1>
      <a:accent2>
        <a:srgbClr val="CEC079"/>
      </a:accent2>
      <a:accent3>
        <a:srgbClr val="93A569"/>
      </a:accent3>
      <a:accent4>
        <a:srgbClr val="69A58B"/>
      </a:accent4>
      <a:accent5>
        <a:srgbClr val="6DAABD"/>
      </a:accent5>
      <a:accent6>
        <a:srgbClr val="B24A4B"/>
      </a:accent6>
      <a:hlink>
        <a:srgbClr val="EE8E11"/>
      </a:hlink>
      <a:folHlink>
        <a:srgbClr val="BFAE7F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686B1E04-F35C-4AB5-985D-0C358CA11055}"/>
    </a:ext>
  </a:ext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item1.xml><?xml version="1.0" encoding="utf-8"?>
<XMLData TextToDisplay="RightsWATCHMark">8|SCHLUMBERGER-EXT-Public|{00000000-0000-0000-0000-000000000000}</XMLData>
</file>

<file path=customXml/item2.xml><?xml version="1.0" encoding="utf-8"?>
<XMLData TextToDisplay="%HOSTNAME%">SLB-HW5CJX1.DIR.slb.com</XMLData>
</file>

<file path=customXml/item3.xml><?xml version="1.0" encoding="utf-8"?>
<XMLData TextToDisplay="%CLASSIFICATIONDATETIME%">16:21 07/11/2017</XMLData>
</file>

<file path=customXml/item4.xml><?xml version="1.0" encoding="utf-8"?>
<XMLData TextToDisplay="%DOCUMENTGUID%">{00000000-0000-0000-0000-000000000000}</XMLData>
</file>

<file path=customXml/item5.xml><?xml version="1.0" encoding="utf-8"?>
<XMLData TextToDisplay="%EMAILADDRESS%">JCelly@slb.com</XMLData>
</file>

<file path=customXml/item6.xml><?xml version="1.0" encoding="utf-8"?>
<XMLData TextToDisplay="%USERNAME%">JCelly</XMLData>
</file>

<file path=customXml/itemProps1.xml><?xml version="1.0" encoding="utf-8"?>
<ds:datastoreItem xmlns:ds="http://schemas.openxmlformats.org/officeDocument/2006/customXml" ds:itemID="{6B36914F-CA50-48C0-846C-8DD34486F209}">
  <ds:schemaRefs/>
</ds:datastoreItem>
</file>

<file path=customXml/itemProps2.xml><?xml version="1.0" encoding="utf-8"?>
<ds:datastoreItem xmlns:ds="http://schemas.openxmlformats.org/officeDocument/2006/customXml" ds:itemID="{BA193678-49BC-405A-A15B-4CAFB8BD124D}">
  <ds:schemaRefs/>
</ds:datastoreItem>
</file>

<file path=customXml/itemProps3.xml><?xml version="1.0" encoding="utf-8"?>
<ds:datastoreItem xmlns:ds="http://schemas.openxmlformats.org/officeDocument/2006/customXml" ds:itemID="{FC16072F-05D2-480B-B520-3654A2D0D7BA}">
  <ds:schemaRefs/>
</ds:datastoreItem>
</file>

<file path=customXml/itemProps4.xml><?xml version="1.0" encoding="utf-8"?>
<ds:datastoreItem xmlns:ds="http://schemas.openxmlformats.org/officeDocument/2006/customXml" ds:itemID="{FE750D78-D647-4974-8418-294AE4F3872E}">
  <ds:schemaRefs/>
</ds:datastoreItem>
</file>

<file path=customXml/itemProps5.xml><?xml version="1.0" encoding="utf-8"?>
<ds:datastoreItem xmlns:ds="http://schemas.openxmlformats.org/officeDocument/2006/customXml" ds:itemID="{0C06B9E6-B92E-4234-8108-41C271A29BEB}">
  <ds:schemaRefs/>
</ds:datastoreItem>
</file>

<file path=customXml/itemProps6.xml><?xml version="1.0" encoding="utf-8"?>
<ds:datastoreItem xmlns:ds="http://schemas.openxmlformats.org/officeDocument/2006/customXml" ds:itemID="{6E132E2F-15F4-4A1C-A9FB-AC7F84C8018C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Plantilla_LADS</Template>
  <TotalTime>640</TotalTime>
  <Words>1044</Words>
  <Application>Microsoft Office PowerPoint</Application>
  <PresentationFormat>Presentación en pantalla (4:3)</PresentationFormat>
  <Paragraphs>209</Paragraphs>
  <Slides>13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13</vt:i4>
      </vt:variant>
    </vt:vector>
  </HeadingPairs>
  <TitlesOfParts>
    <vt:vector size="22" baseType="lpstr">
      <vt:lpstr>Arial</vt:lpstr>
      <vt:lpstr>Calibri</vt:lpstr>
      <vt:lpstr>Calibri Light</vt:lpstr>
      <vt:lpstr>Impact</vt:lpstr>
      <vt:lpstr>Times New Roman</vt:lpstr>
      <vt:lpstr>Verdana</vt:lpstr>
      <vt:lpstr>Tema de Office</vt:lpstr>
      <vt:lpstr>1_Tema de Office</vt:lpstr>
      <vt:lpstr>Evento principal</vt:lpstr>
      <vt:lpstr>Presentación de PowerPoint</vt:lpstr>
      <vt:lpstr>Presentación de PowerPoint</vt:lpstr>
      <vt:lpstr>Cartillas de Seguridad</vt:lpstr>
      <vt:lpstr>Manejo Defensivo LADS</vt:lpstr>
      <vt:lpstr>IOGP Land transportation safety recommended practice</vt:lpstr>
      <vt:lpstr>Algunos temas a considerar  Manejo Defensivo LADS</vt:lpstr>
      <vt:lpstr>ISO 45001</vt:lpstr>
      <vt:lpstr>ISO 45001:2018 requisitoS de Sistema de gestión de salud ocupacional y seguridad industrial</vt:lpstr>
      <vt:lpstr>Cláusulas de ISO 45001</vt:lpstr>
      <vt:lpstr>Presentación de PowerPoint</vt:lpstr>
      <vt:lpstr> </vt:lpstr>
      <vt:lpstr>GRACIAS</vt:lpstr>
      <vt:lpstr>EXTRA</vt:lpstr>
    </vt:vector>
  </TitlesOfParts>
  <Company>Toshiba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Myriam Quintana</dc:creator>
  <cp:lastModifiedBy>LADS Ecuador</cp:lastModifiedBy>
  <cp:revision>77</cp:revision>
  <dcterms:created xsi:type="dcterms:W3CDTF">2015-06-09T20:57:23Z</dcterms:created>
  <dcterms:modified xsi:type="dcterms:W3CDTF">2018-03-27T17:54:56Z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RightsWATCHMark">
    <vt:lpwstr>8|SCHLUMBERGER-EXT-Public|{00000000-0000-0000-0000-000000000000}</vt:lpwstr>
  </property>
</Properties>
</file>